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4" autoAdjust="0"/>
    <p:restoredTop sz="94660"/>
  </p:normalViewPr>
  <p:slideViewPr>
    <p:cSldViewPr>
      <p:cViewPr varScale="1">
        <p:scale>
          <a:sx n="86" d="100"/>
          <a:sy n="86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55E1B8D-54F7-4E4A-8337-AA55F30E8B06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F78DEBA-9A7D-44E9-B66D-FF619704120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Історія</a:t>
            </a:r>
            <a:r>
              <a:rPr lang="ru-RU" dirty="0" smtClean="0"/>
              <a:t> </a:t>
            </a:r>
            <a:r>
              <a:rPr lang="ru-RU" dirty="0" err="1" smtClean="0"/>
              <a:t>виникнення</a:t>
            </a:r>
            <a:r>
              <a:rPr lang="ru-RU" dirty="0" smtClean="0"/>
              <a:t> грошей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Влад\Desktop\93336518_large_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88640"/>
            <a:ext cx="4519984" cy="47083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Історія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87206"/>
          </a:xfrm>
        </p:spPr>
        <p:txBody>
          <a:bodyPr>
            <a:normAutofit fontScale="47500" lnSpcReduction="20000"/>
          </a:bodyPr>
          <a:lstStyle/>
          <a:p>
            <a:r>
              <a:rPr lang="ru-RU" dirty="0" err="1" smtClean="0"/>
              <a:t>Неодмінним</a:t>
            </a:r>
            <a:r>
              <a:rPr lang="ru-RU" dirty="0" smtClean="0"/>
              <a:t> атрибутом </a:t>
            </a:r>
            <a:r>
              <a:rPr lang="ru-RU" dirty="0" err="1" smtClean="0"/>
              <a:t>будь-якого</a:t>
            </a:r>
            <a:r>
              <a:rPr lang="ru-RU" dirty="0" smtClean="0"/>
              <a:t> </a:t>
            </a:r>
            <a:r>
              <a:rPr lang="ru-RU" dirty="0" err="1" smtClean="0"/>
              <a:t>суспільства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характеризує</a:t>
            </a:r>
            <a:r>
              <a:rPr lang="ru-RU" dirty="0" smtClean="0"/>
              <a:t> </a:t>
            </a:r>
            <a:r>
              <a:rPr lang="ru-RU" dirty="0" err="1" smtClean="0"/>
              <a:t>певну</a:t>
            </a:r>
            <a:r>
              <a:rPr lang="ru-RU" dirty="0" smtClean="0"/>
              <a:t> </a:t>
            </a:r>
            <a:r>
              <a:rPr lang="ru-RU" dirty="0" err="1" smtClean="0"/>
              <a:t>стадію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,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товарно-грошові</a:t>
            </a:r>
            <a:r>
              <a:rPr lang="ru-RU" dirty="0" smtClean="0"/>
              <a:t> </a:t>
            </a:r>
            <a:r>
              <a:rPr lang="ru-RU" dirty="0" err="1" smtClean="0"/>
              <a:t>відносини</a:t>
            </a:r>
            <a:r>
              <a:rPr lang="ru-RU" dirty="0" smtClean="0"/>
              <a:t> та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складова</a:t>
            </a:r>
            <a:r>
              <a:rPr lang="ru-RU" dirty="0" smtClean="0"/>
              <a:t> - </a:t>
            </a:r>
            <a:r>
              <a:rPr lang="ru-RU" dirty="0" err="1" smtClean="0"/>
              <a:t>гроші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ранніх</a:t>
            </a:r>
            <a:r>
              <a:rPr lang="ru-RU" dirty="0" smtClean="0"/>
              <a:t> </a:t>
            </a:r>
            <a:r>
              <a:rPr lang="ru-RU" dirty="0" err="1" smtClean="0"/>
              <a:t>стадіях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суспільства</a:t>
            </a:r>
            <a:r>
              <a:rPr lang="ru-RU" dirty="0" smtClean="0"/>
              <a:t> </a:t>
            </a:r>
            <a:r>
              <a:rPr lang="ru-RU" dirty="0" err="1" smtClean="0"/>
              <a:t>мінімальна</a:t>
            </a:r>
            <a:r>
              <a:rPr lang="ru-RU" dirty="0" smtClean="0"/>
              <a:t> структура потреб </a:t>
            </a:r>
            <a:r>
              <a:rPr lang="ru-RU" dirty="0" err="1" smtClean="0"/>
              <a:t>людини</a:t>
            </a:r>
            <a:r>
              <a:rPr lang="ru-RU" dirty="0" smtClean="0"/>
              <a:t> дозволяла </a:t>
            </a:r>
            <a:r>
              <a:rPr lang="ru-RU" dirty="0" err="1" smtClean="0"/>
              <a:t>тривалий</a:t>
            </a:r>
            <a:r>
              <a:rPr lang="ru-RU" dirty="0" smtClean="0"/>
              <a:t> час </a:t>
            </a:r>
            <a:r>
              <a:rPr lang="ru-RU" dirty="0" err="1" smtClean="0"/>
              <a:t>існувати</a:t>
            </a:r>
            <a:r>
              <a:rPr lang="ru-RU" dirty="0" smtClean="0"/>
              <a:t> за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самозабезпечення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поступово</a:t>
            </a:r>
            <a:r>
              <a:rPr lang="ru-RU" dirty="0" smtClean="0"/>
              <a:t>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 err="1" smtClean="0"/>
              <a:t>обмін</a:t>
            </a:r>
            <a:r>
              <a:rPr lang="ru-RU" dirty="0" smtClean="0"/>
              <a:t> продуктами </a:t>
            </a:r>
            <a:r>
              <a:rPr lang="ru-RU" dirty="0" err="1" smtClean="0"/>
              <a:t>праці</a:t>
            </a:r>
            <a:r>
              <a:rPr lang="ru-RU" dirty="0" smtClean="0"/>
              <a:t>, а </a:t>
            </a:r>
            <a:r>
              <a:rPr lang="ru-RU" dirty="0" err="1" smtClean="0"/>
              <a:t>фактично</a:t>
            </a:r>
            <a:r>
              <a:rPr lang="ru-RU" dirty="0" smtClean="0"/>
              <a:t> - першими товарами.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Торгівля</a:t>
            </a:r>
            <a:r>
              <a:rPr lang="ru-RU" dirty="0" smtClean="0"/>
              <a:t> </a:t>
            </a:r>
            <a:r>
              <a:rPr lang="ru-RU" dirty="0" err="1" smtClean="0"/>
              <a:t>зіграла</a:t>
            </a:r>
            <a:r>
              <a:rPr lang="ru-RU" dirty="0" smtClean="0"/>
              <a:t> </a:t>
            </a:r>
            <a:r>
              <a:rPr lang="ru-RU" dirty="0" err="1" smtClean="0"/>
              <a:t>велику</a:t>
            </a:r>
            <a:r>
              <a:rPr lang="ru-RU" dirty="0" smtClean="0"/>
              <a:t> роль в </a:t>
            </a:r>
            <a:r>
              <a:rPr lang="ru-RU" dirty="0" err="1" smtClean="0"/>
              <a:t>історії</a:t>
            </a:r>
            <a:r>
              <a:rPr lang="ru-RU" dirty="0" smtClean="0"/>
              <a:t> </a:t>
            </a:r>
            <a:r>
              <a:rPr lang="ru-RU" dirty="0" err="1" smtClean="0"/>
              <a:t>людства</a:t>
            </a:r>
            <a:r>
              <a:rPr lang="ru-RU" dirty="0" smtClean="0"/>
              <a:t> - породила </a:t>
            </a:r>
            <a:r>
              <a:rPr lang="ru-RU" dirty="0" err="1" smtClean="0"/>
              <a:t>гроші</a:t>
            </a:r>
            <a:r>
              <a:rPr lang="ru-RU" dirty="0" smtClean="0"/>
              <a:t>. </a:t>
            </a:r>
            <a:r>
              <a:rPr lang="ru-RU" dirty="0" err="1" smtClean="0"/>
              <a:t>Корені</a:t>
            </a:r>
            <a:r>
              <a:rPr lang="ru-RU" dirty="0" smtClean="0"/>
              <a:t> </a:t>
            </a:r>
            <a:r>
              <a:rPr lang="ru-RU" dirty="0" err="1" smtClean="0"/>
              <a:t>грошової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ведуть</a:t>
            </a:r>
            <a:r>
              <a:rPr lang="ru-RU" dirty="0" smtClean="0"/>
              <a:t> у </a:t>
            </a:r>
            <a:r>
              <a:rPr lang="ru-RU" dirty="0" err="1" smtClean="0"/>
              <a:t>сиву</a:t>
            </a:r>
            <a:r>
              <a:rPr lang="ru-RU" dirty="0" smtClean="0"/>
              <a:t> </a:t>
            </a:r>
            <a:r>
              <a:rPr lang="ru-RU" dirty="0" err="1" smtClean="0"/>
              <a:t>давнину</a:t>
            </a:r>
            <a:r>
              <a:rPr lang="ru-RU" dirty="0" smtClean="0"/>
              <a:t>, коли </a:t>
            </a:r>
            <a:r>
              <a:rPr lang="ru-RU" dirty="0" err="1" smtClean="0"/>
              <a:t>примітивні</a:t>
            </a:r>
            <a:r>
              <a:rPr lang="ru-RU" dirty="0" smtClean="0"/>
              <a:t> </a:t>
            </a:r>
            <a:r>
              <a:rPr lang="ru-RU" dirty="0" err="1" smtClean="0"/>
              <a:t>цивілізації</a:t>
            </a:r>
            <a:r>
              <a:rPr lang="ru-RU" dirty="0" smtClean="0"/>
              <a:t>, в </a:t>
            </a:r>
            <a:r>
              <a:rPr lang="ru-RU" dirty="0" err="1" smtClean="0"/>
              <a:t>найвіддаленіших</a:t>
            </a:r>
            <a:r>
              <a:rPr lang="ru-RU" dirty="0" smtClean="0"/>
              <a:t> кутках </a:t>
            </a:r>
            <a:r>
              <a:rPr lang="ru-RU" dirty="0" err="1" smtClean="0"/>
              <a:t>Землі</a:t>
            </a:r>
            <a:r>
              <a:rPr lang="ru-RU" dirty="0" smtClean="0"/>
              <a:t>, створили </a:t>
            </a:r>
            <a:r>
              <a:rPr lang="ru-RU" dirty="0" err="1" smtClean="0"/>
              <a:t>свої</a:t>
            </a:r>
            <a:r>
              <a:rPr lang="ru-RU" dirty="0" smtClean="0"/>
              <a:t> </a:t>
            </a:r>
            <a:r>
              <a:rPr lang="ru-RU" dirty="0" err="1" smtClean="0"/>
              <a:t>види</a:t>
            </a:r>
            <a:r>
              <a:rPr lang="ru-RU" dirty="0" smtClean="0"/>
              <a:t> грошей. Роль грошей </a:t>
            </a:r>
            <a:r>
              <a:rPr lang="ru-RU" dirty="0" err="1" smtClean="0"/>
              <a:t>відігравали</a:t>
            </a:r>
            <a:r>
              <a:rPr lang="ru-RU" dirty="0" smtClean="0"/>
              <a:t> </a:t>
            </a:r>
            <a:r>
              <a:rPr lang="ru-RU" dirty="0" err="1" smtClean="0"/>
              <a:t>найрізноманітніші</a:t>
            </a:r>
            <a:r>
              <a:rPr lang="ru-RU" dirty="0" smtClean="0"/>
              <a:t> </a:t>
            </a:r>
            <a:r>
              <a:rPr lang="ru-RU" dirty="0" err="1" smtClean="0"/>
              <a:t>товари</a:t>
            </a:r>
            <a:r>
              <a:rPr lang="ru-RU" dirty="0" smtClean="0"/>
              <a:t>: </a:t>
            </a:r>
            <a:r>
              <a:rPr lang="ru-RU" dirty="0" err="1" smtClean="0"/>
              <a:t>сіль</a:t>
            </a:r>
            <a:r>
              <a:rPr lang="ru-RU" dirty="0" smtClean="0"/>
              <a:t>, </a:t>
            </a:r>
            <a:r>
              <a:rPr lang="ru-RU" dirty="0" err="1" smtClean="0"/>
              <a:t>бавовняні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, </a:t>
            </a:r>
            <a:r>
              <a:rPr lang="ru-RU" dirty="0" err="1" smtClean="0"/>
              <a:t>мідні</a:t>
            </a:r>
            <a:r>
              <a:rPr lang="ru-RU" dirty="0" smtClean="0"/>
              <a:t> </a:t>
            </a:r>
            <a:r>
              <a:rPr lang="ru-RU" dirty="0" err="1" smtClean="0"/>
              <a:t>браслети</a:t>
            </a:r>
            <a:r>
              <a:rPr lang="ru-RU" dirty="0" smtClean="0"/>
              <a:t>, </a:t>
            </a:r>
            <a:r>
              <a:rPr lang="ru-RU" dirty="0" err="1" smtClean="0"/>
              <a:t>коні</a:t>
            </a:r>
            <a:r>
              <a:rPr lang="ru-RU" dirty="0" smtClean="0"/>
              <a:t>, </a:t>
            </a:r>
            <a:r>
              <a:rPr lang="ru-RU" dirty="0" err="1" smtClean="0"/>
              <a:t>золотий</a:t>
            </a:r>
            <a:r>
              <a:rPr lang="ru-RU" dirty="0" smtClean="0"/>
              <a:t> </a:t>
            </a:r>
            <a:r>
              <a:rPr lang="ru-RU" dirty="0" err="1" smtClean="0"/>
              <a:t>пісок</a:t>
            </a:r>
            <a:r>
              <a:rPr lang="ru-RU" dirty="0" smtClean="0"/>
              <a:t>, </a:t>
            </a:r>
            <a:r>
              <a:rPr lang="ru-RU" dirty="0" err="1" smtClean="0"/>
              <a:t>шкури</a:t>
            </a:r>
            <a:r>
              <a:rPr lang="ru-RU" dirty="0" smtClean="0"/>
              <a:t> </a:t>
            </a:r>
            <a:r>
              <a:rPr lang="ru-RU" dirty="0" err="1" smtClean="0"/>
              <a:t>звірів</a:t>
            </a:r>
            <a:r>
              <a:rPr lang="ru-RU" dirty="0" smtClean="0"/>
              <a:t>, </a:t>
            </a:r>
            <a:r>
              <a:rPr lang="ru-RU" dirty="0" err="1" smtClean="0"/>
              <a:t>навіть</a:t>
            </a:r>
            <a:r>
              <a:rPr lang="ru-RU" dirty="0" smtClean="0"/>
              <a:t> сушена </a:t>
            </a:r>
            <a:r>
              <a:rPr lang="ru-RU" dirty="0" err="1" smtClean="0"/>
              <a:t>риба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</a:t>
            </a:r>
            <a:r>
              <a:rPr lang="ru-RU" dirty="0" err="1" smtClean="0"/>
              <a:t>Китаї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Бірмі</a:t>
            </a:r>
            <a:r>
              <a:rPr lang="ru-RU" dirty="0" smtClean="0"/>
              <a:t> до </a:t>
            </a:r>
            <a:r>
              <a:rPr lang="en-US" dirty="0" smtClean="0"/>
              <a:t>XX </a:t>
            </a:r>
            <a:r>
              <a:rPr lang="ru-RU" dirty="0" smtClean="0"/>
              <a:t>ст. як </a:t>
            </a:r>
            <a:r>
              <a:rPr lang="ru-RU" dirty="0" err="1" smtClean="0"/>
              <a:t>засоби</a:t>
            </a:r>
            <a:r>
              <a:rPr lang="ru-RU" dirty="0" smtClean="0"/>
              <a:t> </a:t>
            </a:r>
            <a:r>
              <a:rPr lang="ru-RU" dirty="0" err="1" smtClean="0"/>
              <a:t>обігу</a:t>
            </a:r>
            <a:r>
              <a:rPr lang="ru-RU" dirty="0" smtClean="0"/>
              <a:t> "ходили" </a:t>
            </a:r>
            <a:r>
              <a:rPr lang="ru-RU" dirty="0" err="1" smtClean="0"/>
              <a:t>сіль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плитковий</a:t>
            </a:r>
            <a:r>
              <a:rPr lang="ru-RU" dirty="0" smtClean="0"/>
              <a:t> чай, в </a:t>
            </a:r>
            <a:r>
              <a:rPr lang="ru-RU" dirty="0" err="1" smtClean="0"/>
              <a:t>давній</a:t>
            </a:r>
            <a:r>
              <a:rPr lang="ru-RU" dirty="0" smtClean="0"/>
              <a:t> </a:t>
            </a:r>
            <a:r>
              <a:rPr lang="ru-RU" dirty="0" err="1" smtClean="0"/>
              <a:t>Мексиці</a:t>
            </a:r>
            <a:r>
              <a:rPr lang="ru-RU" dirty="0" smtClean="0"/>
              <a:t> - </a:t>
            </a:r>
            <a:r>
              <a:rPr lang="ru-RU" dirty="0" err="1" smtClean="0"/>
              <a:t>мішечки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какао-бобами. </a:t>
            </a:r>
            <a:r>
              <a:rPr lang="ru-RU" dirty="0" err="1" smtClean="0"/>
              <a:t>Відомі</a:t>
            </a:r>
            <a:r>
              <a:rPr lang="ru-RU" dirty="0" smtClean="0"/>
              <a:t> </a:t>
            </a:r>
            <a:r>
              <a:rPr lang="ru-RU" dirty="0" err="1" smtClean="0"/>
              <a:t>факти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для </a:t>
            </a:r>
            <a:r>
              <a:rPr lang="ru-RU" dirty="0" err="1" smtClean="0"/>
              <a:t>цієї</a:t>
            </a:r>
            <a:r>
              <a:rPr lang="ru-RU" dirty="0" smtClean="0"/>
              <a:t> мети тютюну, зерна рису, </a:t>
            </a:r>
            <a:r>
              <a:rPr lang="ru-RU" dirty="0" err="1" smtClean="0"/>
              <a:t>кукурудзи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ходовими</a:t>
            </a:r>
            <a:r>
              <a:rPr lang="ru-RU" dirty="0" smtClean="0"/>
              <a:t> товарами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шкури</a:t>
            </a:r>
            <a:r>
              <a:rPr lang="ru-RU" dirty="0" smtClean="0"/>
              <a:t>, худоба - </a:t>
            </a:r>
            <a:r>
              <a:rPr lang="ru-RU" dirty="0" err="1" smtClean="0"/>
              <a:t>кози</a:t>
            </a:r>
            <a:r>
              <a:rPr lang="ru-RU" dirty="0" smtClean="0"/>
              <a:t>, </a:t>
            </a:r>
            <a:r>
              <a:rPr lang="ru-RU" dirty="0" err="1" smtClean="0"/>
              <a:t>вівці</a:t>
            </a:r>
            <a:r>
              <a:rPr lang="ru-RU" dirty="0" smtClean="0"/>
              <a:t>, велика рогата худоба. Так, в "</a:t>
            </a:r>
            <a:r>
              <a:rPr lang="ru-RU" dirty="0" err="1" smtClean="0"/>
              <a:t>Одіссеї</a:t>
            </a:r>
            <a:r>
              <a:rPr lang="ru-RU" dirty="0" smtClean="0"/>
              <a:t>" та "</a:t>
            </a:r>
            <a:r>
              <a:rPr lang="ru-RU" dirty="0" err="1" smtClean="0"/>
              <a:t>Ілліаді</a:t>
            </a:r>
            <a:r>
              <a:rPr lang="ru-RU" dirty="0" smtClean="0"/>
              <a:t>" Гомера </a:t>
            </a:r>
            <a:r>
              <a:rPr lang="ru-RU" dirty="0" err="1" smtClean="0"/>
              <a:t>ціни</a:t>
            </a:r>
            <a:r>
              <a:rPr lang="ru-RU" dirty="0" smtClean="0"/>
              <a:t> на </a:t>
            </a:r>
            <a:r>
              <a:rPr lang="ru-RU" dirty="0" err="1" smtClean="0"/>
              <a:t>товари</a:t>
            </a:r>
            <a:r>
              <a:rPr lang="ru-RU" dirty="0" smtClean="0"/>
              <a:t> </a:t>
            </a:r>
            <a:r>
              <a:rPr lang="ru-RU" dirty="0" err="1" smtClean="0"/>
              <a:t>визначались</a:t>
            </a:r>
            <a:r>
              <a:rPr lang="ru-RU" dirty="0" smtClean="0"/>
              <a:t> коровами, </a:t>
            </a:r>
            <a:r>
              <a:rPr lang="ru-RU" dirty="0" err="1" smtClean="0"/>
              <a:t>биками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У </a:t>
            </a:r>
            <a:r>
              <a:rPr lang="ru-RU" dirty="0" err="1" smtClean="0"/>
              <a:t>Давньому</a:t>
            </a:r>
            <a:r>
              <a:rPr lang="ru-RU" dirty="0" smtClean="0"/>
              <a:t> </a:t>
            </a:r>
            <a:r>
              <a:rPr lang="ru-RU" dirty="0" err="1" smtClean="0"/>
              <a:t>Римі</a:t>
            </a:r>
            <a:r>
              <a:rPr lang="ru-RU" dirty="0" smtClean="0"/>
              <a:t> слово "</a:t>
            </a:r>
            <a:r>
              <a:rPr lang="ru-RU" dirty="0" err="1" smtClean="0"/>
              <a:t>ресиніа</a:t>
            </a:r>
            <a:r>
              <a:rPr lang="ru-RU" dirty="0" smtClean="0"/>
              <a:t>" означало "худоба".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пізніше</a:t>
            </a:r>
            <a:r>
              <a:rPr lang="ru-RU" dirty="0" smtClean="0"/>
              <a:t> </a:t>
            </a:r>
            <a:r>
              <a:rPr lang="ru-RU" dirty="0" err="1" smtClean="0"/>
              <a:t>ціна</a:t>
            </a:r>
            <a:r>
              <a:rPr lang="ru-RU" dirty="0" smtClean="0"/>
              <a:t> </a:t>
            </a:r>
            <a:r>
              <a:rPr lang="ru-RU" dirty="0" err="1" smtClean="0"/>
              <a:t>срібла</a:t>
            </a:r>
            <a:r>
              <a:rPr lang="ru-RU" dirty="0" smtClean="0"/>
              <a:t>, коли </a:t>
            </a:r>
            <a:r>
              <a:rPr lang="ru-RU" dirty="0" err="1" smtClean="0"/>
              <a:t>воно</a:t>
            </a:r>
            <a:r>
              <a:rPr lang="ru-RU" dirty="0" smtClean="0"/>
              <a:t> </a:t>
            </a:r>
            <a:r>
              <a:rPr lang="ru-RU" dirty="0" err="1" smtClean="0"/>
              <a:t>з'явилось</a:t>
            </a:r>
            <a:r>
              <a:rPr lang="ru-RU" dirty="0" smtClean="0"/>
              <a:t> в </a:t>
            </a:r>
            <a:r>
              <a:rPr lang="ru-RU" dirty="0" err="1" smtClean="0"/>
              <a:t>обігу</a:t>
            </a:r>
            <a:r>
              <a:rPr lang="ru-RU" dirty="0" smtClean="0"/>
              <a:t>, </a:t>
            </a:r>
            <a:r>
              <a:rPr lang="ru-RU" dirty="0" err="1" smtClean="0"/>
              <a:t>визначалась</a:t>
            </a:r>
            <a:r>
              <a:rPr lang="ru-RU" dirty="0" smtClean="0"/>
              <a:t> за </a:t>
            </a:r>
            <a:r>
              <a:rPr lang="ru-RU" dirty="0" err="1" smtClean="0"/>
              <a:t>кількістю</a:t>
            </a:r>
            <a:r>
              <a:rPr lang="ru-RU" dirty="0" smtClean="0"/>
              <a:t> </a:t>
            </a:r>
            <a:r>
              <a:rPr lang="ru-RU" dirty="0" err="1" smtClean="0"/>
              <a:t>худоби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Слово "</a:t>
            </a:r>
            <a:r>
              <a:rPr lang="ru-RU" dirty="0" err="1" smtClean="0"/>
              <a:t>капітал</a:t>
            </a:r>
            <a:r>
              <a:rPr lang="ru-RU" dirty="0" smtClean="0"/>
              <a:t>" </a:t>
            </a:r>
            <a:r>
              <a:rPr lang="ru-RU" dirty="0" err="1" smtClean="0"/>
              <a:t>також</a:t>
            </a:r>
            <a:r>
              <a:rPr lang="ru-RU" dirty="0" smtClean="0"/>
              <a:t> походить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латинського</a:t>
            </a:r>
            <a:r>
              <a:rPr lang="ru-RU" dirty="0" smtClean="0"/>
              <a:t> "</a:t>
            </a:r>
            <a:r>
              <a:rPr lang="en-US" dirty="0" smtClean="0"/>
              <a:t>caput" - </a:t>
            </a:r>
            <a:r>
              <a:rPr lang="ru-RU" dirty="0" smtClean="0"/>
              <a:t>голова, </a:t>
            </a:r>
            <a:r>
              <a:rPr lang="ru-RU" dirty="0" err="1" smtClean="0"/>
              <a:t>адже</a:t>
            </a:r>
            <a:r>
              <a:rPr lang="ru-RU" dirty="0" smtClean="0"/>
              <a:t>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худоби</a:t>
            </a:r>
            <a:r>
              <a:rPr lang="ru-RU" dirty="0" smtClean="0"/>
              <a:t> вели по головах.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00600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За </a:t>
            </a:r>
            <a:r>
              <a:rPr lang="ru-RU" dirty="0" err="1" smtClean="0"/>
              <a:t>численними</a:t>
            </a:r>
            <a:r>
              <a:rPr lang="ru-RU" dirty="0" smtClean="0"/>
              <a:t> </a:t>
            </a:r>
            <a:r>
              <a:rPr lang="ru-RU" dirty="0" err="1" smtClean="0"/>
              <a:t>свідченнями</a:t>
            </a:r>
            <a:r>
              <a:rPr lang="ru-RU" dirty="0" smtClean="0"/>
              <a:t>, худобу як </a:t>
            </a:r>
            <a:r>
              <a:rPr lang="ru-RU" dirty="0" err="1" smtClean="0"/>
              <a:t>гроші</a:t>
            </a:r>
            <a:r>
              <a:rPr lang="ru-RU" dirty="0" smtClean="0"/>
              <a:t> </a:t>
            </a:r>
            <a:r>
              <a:rPr lang="ru-RU" dirty="0" err="1" smtClean="0"/>
              <a:t>використовували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в </a:t>
            </a:r>
            <a:r>
              <a:rPr lang="ru-RU" dirty="0" err="1" smtClean="0"/>
              <a:t>Давній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. В "</a:t>
            </a:r>
            <a:r>
              <a:rPr lang="ru-RU" dirty="0" err="1" smtClean="0"/>
              <a:t>Руській</a:t>
            </a:r>
            <a:r>
              <a:rPr lang="ru-RU" dirty="0" smtClean="0"/>
              <a:t> </a:t>
            </a:r>
            <a:r>
              <a:rPr lang="ru-RU" dirty="0" err="1" smtClean="0"/>
              <a:t>Правді</a:t>
            </a:r>
            <a:r>
              <a:rPr lang="ru-RU" dirty="0" smtClean="0"/>
              <a:t>" - державному </a:t>
            </a:r>
            <a:r>
              <a:rPr lang="ru-RU" dirty="0" err="1" smtClean="0"/>
              <a:t>кодексі</a:t>
            </a:r>
            <a:r>
              <a:rPr lang="ru-RU" dirty="0" smtClean="0"/>
              <a:t> Ярослава Мудрого слово "худоба" </a:t>
            </a:r>
            <a:r>
              <a:rPr lang="ru-RU" dirty="0" err="1" smtClean="0"/>
              <a:t>багаторазово</a:t>
            </a:r>
            <a:r>
              <a:rPr lang="ru-RU" dirty="0" smtClean="0"/>
              <a:t> </a:t>
            </a:r>
            <a:r>
              <a:rPr lang="ru-RU" dirty="0" err="1" smtClean="0"/>
              <a:t>вживається</a:t>
            </a:r>
            <a:r>
              <a:rPr lang="ru-RU" dirty="0" smtClean="0"/>
              <a:t> в </a:t>
            </a:r>
            <a:r>
              <a:rPr lang="ru-RU" dirty="0" err="1" smtClean="0"/>
              <a:t>розумінні</a:t>
            </a:r>
            <a:r>
              <a:rPr lang="ru-RU" dirty="0" smtClean="0"/>
              <a:t> грошей. У </a:t>
            </a:r>
            <a:r>
              <a:rPr lang="ru-RU" dirty="0" err="1" smtClean="0"/>
              <a:t>слов'ян</a:t>
            </a:r>
            <a:r>
              <a:rPr lang="ru-RU" dirty="0" smtClean="0"/>
              <a:t> слово "худоба" </a:t>
            </a:r>
            <a:r>
              <a:rPr lang="ru-RU" dirty="0" err="1" smtClean="0"/>
              <a:t>виражало</a:t>
            </a:r>
            <a:r>
              <a:rPr lang="ru-RU" dirty="0" smtClean="0"/>
              <a:t> </a:t>
            </a:r>
            <a:r>
              <a:rPr lang="ru-RU" dirty="0" err="1" smtClean="0"/>
              <a:t>багатство</a:t>
            </a:r>
            <a:r>
              <a:rPr lang="ru-RU" dirty="0" smtClean="0"/>
              <a:t>, </a:t>
            </a:r>
            <a:r>
              <a:rPr lang="ru-RU" dirty="0" err="1" smtClean="0"/>
              <a:t>майно</a:t>
            </a:r>
            <a:r>
              <a:rPr lang="ru-RU" dirty="0" smtClean="0"/>
              <a:t>, товар. </a:t>
            </a:r>
            <a:r>
              <a:rPr lang="ru-RU" dirty="0" err="1" smtClean="0"/>
              <a:t>Пізніше</a:t>
            </a:r>
            <a:r>
              <a:rPr lang="ru-RU" dirty="0" smtClean="0"/>
              <a:t> </a:t>
            </a:r>
            <a:r>
              <a:rPr lang="ru-RU" dirty="0" err="1" smtClean="0"/>
              <a:t>виділилось</a:t>
            </a:r>
            <a:r>
              <a:rPr lang="ru-RU" dirty="0" smtClean="0"/>
              <a:t> два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: </a:t>
            </a:r>
            <a:r>
              <a:rPr lang="ru-RU" dirty="0" err="1" smtClean="0"/>
              <a:t>з</a:t>
            </a:r>
            <a:r>
              <a:rPr lang="ru-RU" dirty="0" smtClean="0"/>
              <a:t> одного боку 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домашня</a:t>
            </a:r>
            <a:r>
              <a:rPr lang="ru-RU" dirty="0" smtClean="0"/>
              <a:t> </a:t>
            </a:r>
            <a:r>
              <a:rPr lang="ru-RU" dirty="0" err="1" smtClean="0"/>
              <a:t>тварина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другого - </a:t>
            </a:r>
            <a:r>
              <a:rPr lang="ru-RU" dirty="0" err="1" smtClean="0"/>
              <a:t>гроші</a:t>
            </a:r>
            <a:r>
              <a:rPr lang="ru-RU" dirty="0" smtClean="0"/>
              <a:t>. </a:t>
            </a:r>
            <a:r>
              <a:rPr lang="ru-RU" dirty="0" err="1" smtClean="0"/>
              <a:t>Попередницею</a:t>
            </a:r>
            <a:r>
              <a:rPr lang="ru-RU" dirty="0" smtClean="0"/>
              <a:t> </a:t>
            </a:r>
            <a:r>
              <a:rPr lang="ru-RU" dirty="0" err="1" smtClean="0"/>
              <a:t>однієї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основних</a:t>
            </a:r>
            <a:r>
              <a:rPr lang="ru-RU" dirty="0" smtClean="0"/>
              <a:t> </a:t>
            </a:r>
            <a:r>
              <a:rPr lang="ru-RU" dirty="0" err="1" smtClean="0"/>
              <a:t>грошових</a:t>
            </a:r>
            <a:r>
              <a:rPr lang="ru-RU" dirty="0" smtClean="0"/>
              <a:t> </a:t>
            </a:r>
            <a:r>
              <a:rPr lang="ru-RU" dirty="0" err="1" smtClean="0"/>
              <a:t>одиниць</a:t>
            </a:r>
            <a:r>
              <a:rPr lang="ru-RU" dirty="0" smtClean="0"/>
              <a:t> </a:t>
            </a:r>
            <a:r>
              <a:rPr lang="ru-RU" dirty="0" err="1" smtClean="0"/>
              <a:t>Давньої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 - </a:t>
            </a:r>
            <a:r>
              <a:rPr lang="ru-RU" dirty="0" err="1" smtClean="0"/>
              <a:t>гривні</a:t>
            </a:r>
            <a:r>
              <a:rPr lang="ru-RU" dirty="0" smtClean="0"/>
              <a:t> - </a:t>
            </a: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дослідників</a:t>
            </a:r>
            <a:r>
              <a:rPr lang="ru-RU" dirty="0" smtClean="0"/>
              <a:t> </a:t>
            </a:r>
            <a:r>
              <a:rPr lang="ru-RU" dirty="0" err="1" smtClean="0"/>
              <a:t>вважають</a:t>
            </a:r>
            <a:r>
              <a:rPr lang="ru-RU" dirty="0" smtClean="0"/>
              <a:t> </a:t>
            </a:r>
            <a:r>
              <a:rPr lang="ru-RU" dirty="0" err="1" smtClean="0"/>
              <a:t>шийну</a:t>
            </a:r>
            <a:r>
              <a:rPr lang="ru-RU" dirty="0" smtClean="0"/>
              <a:t> прикрасу. Але </a:t>
            </a:r>
            <a:r>
              <a:rPr lang="ru-RU" dirty="0" err="1" smtClean="0"/>
              <a:t>відзначається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зв'язок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рахунком</a:t>
            </a:r>
            <a:r>
              <a:rPr lang="ru-RU" dirty="0" smtClean="0"/>
              <a:t> </a:t>
            </a:r>
            <a:r>
              <a:rPr lang="ru-RU" dirty="0" err="1" smtClean="0"/>
              <a:t>худоби</a:t>
            </a:r>
            <a:r>
              <a:rPr lang="ru-RU" dirty="0" smtClean="0"/>
              <a:t> по головах </a:t>
            </a:r>
            <a:r>
              <a:rPr lang="ru-RU" dirty="0" err="1" smtClean="0"/>
              <a:t>або</a:t>
            </a:r>
            <a:r>
              <a:rPr lang="ru-RU" dirty="0" smtClean="0"/>
              <a:t> гривах.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Упродовж</a:t>
            </a:r>
            <a:r>
              <a:rPr lang="ru-RU" dirty="0" smtClean="0"/>
              <a:t>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тривалого</a:t>
            </a:r>
            <a:r>
              <a:rPr lang="ru-RU" dirty="0" smtClean="0"/>
              <a:t> часу, а </a:t>
            </a:r>
            <a:r>
              <a:rPr lang="ru-RU" dirty="0" err="1" smtClean="0"/>
              <a:t>інколи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за </a:t>
            </a:r>
            <a:r>
              <a:rPr lang="ru-RU" dirty="0" err="1" smtClean="0"/>
              <a:t>складних</a:t>
            </a:r>
            <a:r>
              <a:rPr lang="ru-RU" dirty="0" smtClean="0"/>
              <a:t> </a:t>
            </a:r>
            <a:r>
              <a:rPr lang="ru-RU" dirty="0" err="1" smtClean="0"/>
              <a:t>обставин</a:t>
            </a:r>
            <a:r>
              <a:rPr lang="ru-RU" dirty="0" smtClean="0"/>
              <a:t> </a:t>
            </a:r>
            <a:r>
              <a:rPr lang="ru-RU" dirty="0" err="1" smtClean="0"/>
              <a:t>мірою</a:t>
            </a:r>
            <a:r>
              <a:rPr lang="ru-RU" dirty="0" smtClean="0"/>
              <a:t> </a:t>
            </a:r>
            <a:r>
              <a:rPr lang="ru-RU" dirty="0" err="1" smtClean="0"/>
              <a:t>цінності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сіль</a:t>
            </a:r>
            <a:r>
              <a:rPr lang="ru-RU" dirty="0" smtClean="0"/>
              <a:t>. Так, на ринках у 1918-1919 </a:t>
            </a:r>
            <a:r>
              <a:rPr lang="en-US" dirty="0" smtClean="0"/>
              <a:t>pp. </a:t>
            </a:r>
            <a:r>
              <a:rPr lang="ru-RU" dirty="0" smtClean="0"/>
              <a:t>у </a:t>
            </a:r>
            <a:r>
              <a:rPr lang="ru-RU" dirty="0" err="1" smtClean="0"/>
              <a:t>Росії</a:t>
            </a:r>
            <a:r>
              <a:rPr lang="ru-RU" dirty="0" smtClean="0"/>
              <a:t> </a:t>
            </a:r>
            <a:r>
              <a:rPr lang="ru-RU" dirty="0" err="1" smtClean="0"/>
              <a:t>міщани</a:t>
            </a:r>
            <a:r>
              <a:rPr lang="ru-RU" dirty="0" smtClean="0"/>
              <a:t> </a:t>
            </a:r>
            <a:r>
              <a:rPr lang="ru-RU" dirty="0" err="1" smtClean="0"/>
              <a:t>обмінювали</a:t>
            </a:r>
            <a:r>
              <a:rPr lang="ru-RU" dirty="0" smtClean="0"/>
              <a:t> </a:t>
            </a:r>
            <a:r>
              <a:rPr lang="ru-RU" dirty="0" err="1" smtClean="0"/>
              <a:t>мішечки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сіллю</a:t>
            </a:r>
            <a:r>
              <a:rPr lang="ru-RU" dirty="0" smtClean="0"/>
              <a:t> на </a:t>
            </a:r>
            <a:r>
              <a:rPr lang="ru-RU" dirty="0" err="1" smtClean="0"/>
              <a:t>продукти</a:t>
            </a:r>
            <a:r>
              <a:rPr lang="ru-RU" dirty="0" smtClean="0"/>
              <a:t> у селян.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І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не </a:t>
            </a:r>
            <a:r>
              <a:rPr lang="ru-RU" dirty="0" err="1" smtClean="0"/>
              <a:t>існувало</a:t>
            </a:r>
            <a:r>
              <a:rPr lang="ru-RU" dirty="0" smtClean="0"/>
              <a:t> "грошей" як </a:t>
            </a:r>
            <a:r>
              <a:rPr lang="ru-RU" dirty="0" err="1" smtClean="0"/>
              <a:t>одиниць</a:t>
            </a:r>
            <a:r>
              <a:rPr lang="ru-RU" dirty="0" smtClean="0"/>
              <a:t> </a:t>
            </a:r>
            <a:r>
              <a:rPr lang="ru-RU" dirty="0" err="1" smtClean="0"/>
              <a:t>обміну</a:t>
            </a:r>
            <a:r>
              <a:rPr lang="ru-RU" dirty="0" smtClean="0"/>
              <a:t>! У племен </a:t>
            </a:r>
            <a:r>
              <a:rPr lang="ru-RU" dirty="0" err="1" smtClean="0"/>
              <a:t>Азії</a:t>
            </a:r>
            <a:r>
              <a:rPr lang="ru-RU" dirty="0" smtClean="0"/>
              <a:t>, Африки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Океанії</a:t>
            </a:r>
            <a:r>
              <a:rPr lang="ru-RU" dirty="0" smtClean="0"/>
              <a:t> </a:t>
            </a:r>
            <a:r>
              <a:rPr lang="ru-RU" dirty="0" err="1" smtClean="0"/>
              <a:t>цю</a:t>
            </a:r>
            <a:r>
              <a:rPr lang="ru-RU" dirty="0" smtClean="0"/>
              <a:t> роль </a:t>
            </a:r>
            <a:r>
              <a:rPr lang="ru-RU" dirty="0" err="1" smtClean="0"/>
              <a:t>виконували</a:t>
            </a:r>
            <a:r>
              <a:rPr lang="ru-RU" dirty="0" smtClean="0"/>
              <a:t> черепашки </a:t>
            </a:r>
            <a:r>
              <a:rPr lang="ru-RU" dirty="0" err="1" smtClean="0"/>
              <a:t>каурі</a:t>
            </a:r>
            <a:r>
              <a:rPr lang="ru-RU" dirty="0" smtClean="0"/>
              <a:t>. У </a:t>
            </a:r>
            <a:r>
              <a:rPr lang="ru-RU" dirty="0" err="1" smtClean="0"/>
              <a:t>Грецьких</a:t>
            </a:r>
            <a:r>
              <a:rPr lang="ru-RU" dirty="0" smtClean="0"/>
              <a:t> </a:t>
            </a:r>
            <a:r>
              <a:rPr lang="ru-RU" dirty="0" err="1" smtClean="0"/>
              <a:t>колоніях</a:t>
            </a:r>
            <a:r>
              <a:rPr lang="ru-RU" dirty="0" smtClean="0"/>
              <a:t> </a:t>
            </a:r>
            <a:r>
              <a:rPr lang="ru-RU" dirty="0" err="1" smtClean="0"/>
              <a:t>Північного</a:t>
            </a:r>
            <a:r>
              <a:rPr lang="ru-RU" dirty="0" smtClean="0"/>
              <a:t> </a:t>
            </a:r>
            <a:r>
              <a:rPr lang="ru-RU" dirty="0" err="1" smtClean="0"/>
              <a:t>Причорномор'я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у </a:t>
            </a:r>
            <a:r>
              <a:rPr lang="ru-RU" dirty="0" err="1" smtClean="0"/>
              <a:t>Ольвії</a:t>
            </a:r>
            <a:r>
              <a:rPr lang="ru-RU" dirty="0" smtClean="0"/>
              <a:t> предметом </a:t>
            </a:r>
            <a:r>
              <a:rPr lang="ru-RU" dirty="0" err="1" smtClean="0"/>
              <a:t>торгівлі</a:t>
            </a:r>
            <a:r>
              <a:rPr lang="ru-RU" dirty="0" smtClean="0"/>
              <a:t> та </a:t>
            </a:r>
            <a:r>
              <a:rPr lang="ru-RU" dirty="0" err="1" smtClean="0"/>
              <a:t>вивозу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риба</a:t>
            </a:r>
            <a:r>
              <a:rPr lang="ru-RU" dirty="0" smtClean="0"/>
              <a:t>, </a:t>
            </a:r>
            <a:r>
              <a:rPr lang="ru-RU" dirty="0" err="1" smtClean="0"/>
              <a:t>пшениця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злаки. </a:t>
            </a:r>
            <a:r>
              <a:rPr lang="ru-RU" dirty="0" err="1" smtClean="0"/>
              <a:t>Тисячоліттями</a:t>
            </a:r>
            <a:r>
              <a:rPr lang="ru-RU" dirty="0" smtClean="0"/>
              <a:t> </a:t>
            </a:r>
            <a:r>
              <a:rPr lang="ru-RU" dirty="0" err="1" smtClean="0"/>
              <a:t>засобом</a:t>
            </a:r>
            <a:r>
              <a:rPr lang="ru-RU" dirty="0" smtClean="0"/>
              <a:t> </a:t>
            </a:r>
            <a:r>
              <a:rPr lang="ru-RU" dirty="0" err="1" smtClean="0"/>
              <a:t>обміну</a:t>
            </a:r>
            <a:r>
              <a:rPr lang="ru-RU" dirty="0" smtClean="0"/>
              <a:t> в </a:t>
            </a:r>
            <a:r>
              <a:rPr lang="ru-RU" dirty="0" err="1" smtClean="0"/>
              <a:t>Китаї</a:t>
            </a:r>
            <a:r>
              <a:rPr lang="ru-RU" dirty="0" smtClean="0"/>
              <a:t> </a:t>
            </a:r>
            <a:r>
              <a:rPr lang="ru-RU" dirty="0" err="1" smtClean="0"/>
              <a:t>слугували</a:t>
            </a:r>
            <a:r>
              <a:rPr lang="ru-RU" dirty="0" smtClean="0"/>
              <a:t> </a:t>
            </a:r>
            <a:r>
              <a:rPr lang="ru-RU" dirty="0" err="1" smtClean="0"/>
              <a:t>стандартні</a:t>
            </a:r>
            <a:r>
              <a:rPr lang="ru-RU" dirty="0" smtClean="0"/>
              <a:t> </a:t>
            </a:r>
            <a:r>
              <a:rPr lang="ru-RU" dirty="0" err="1" smtClean="0"/>
              <a:t>відрізи</a:t>
            </a:r>
            <a:r>
              <a:rPr lang="ru-RU" dirty="0" smtClean="0"/>
              <a:t> </a:t>
            </a:r>
            <a:r>
              <a:rPr lang="ru-RU" dirty="0" err="1" smtClean="0"/>
              <a:t>шовку</a:t>
            </a:r>
            <a:r>
              <a:rPr lang="ru-RU" dirty="0" smtClean="0"/>
              <a:t>. На </a:t>
            </a:r>
            <a:r>
              <a:rPr lang="ru-RU" dirty="0" err="1" smtClean="0"/>
              <a:t>Алясці</a:t>
            </a:r>
            <a:r>
              <a:rPr lang="ru-RU" dirty="0" smtClean="0"/>
              <a:t>, як </a:t>
            </a:r>
            <a:r>
              <a:rPr lang="ru-RU" dirty="0" err="1" smtClean="0"/>
              <a:t>і</a:t>
            </a:r>
            <a:r>
              <a:rPr lang="ru-RU" dirty="0" smtClean="0"/>
              <a:t> в </a:t>
            </a:r>
            <a:r>
              <a:rPr lang="ru-RU" dirty="0" err="1" smtClean="0"/>
              <a:t>Росії</a:t>
            </a:r>
            <a:r>
              <a:rPr lang="ru-RU" dirty="0" smtClean="0"/>
              <a:t> за </a:t>
            </a:r>
            <a:r>
              <a:rPr lang="ru-RU" dirty="0" err="1" smtClean="0"/>
              <a:t>часів</a:t>
            </a:r>
            <a:r>
              <a:rPr lang="ru-RU" dirty="0" smtClean="0"/>
              <a:t> Петра І, роль грошей </a:t>
            </a:r>
            <a:r>
              <a:rPr lang="ru-RU" dirty="0" err="1" smtClean="0"/>
              <a:t>відігравало</a:t>
            </a:r>
            <a:r>
              <a:rPr lang="ru-RU" dirty="0" smtClean="0"/>
              <a:t> </a:t>
            </a:r>
            <a:r>
              <a:rPr lang="ru-RU" dirty="0" err="1" smtClean="0"/>
              <a:t>цінне</a:t>
            </a:r>
            <a:r>
              <a:rPr lang="ru-RU" dirty="0" smtClean="0"/>
              <a:t> </a:t>
            </a:r>
            <a:r>
              <a:rPr lang="ru-RU" dirty="0" err="1" smtClean="0"/>
              <a:t>хутро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Найбільшими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найоригінальнішими</a:t>
            </a:r>
            <a:r>
              <a:rPr lang="ru-RU" dirty="0" smtClean="0"/>
              <a:t> </a:t>
            </a:r>
            <a:r>
              <a:rPr lang="ru-RU" dirty="0" err="1" smtClean="0"/>
              <a:t>вважаються</a:t>
            </a:r>
            <a:r>
              <a:rPr lang="ru-RU" dirty="0" smtClean="0"/>
              <a:t> </a:t>
            </a:r>
            <a:r>
              <a:rPr lang="ru-RU" dirty="0" err="1" smtClean="0"/>
              <a:t>гроші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острова </a:t>
            </a:r>
            <a:r>
              <a:rPr lang="ru-RU" dirty="0" err="1" smtClean="0"/>
              <a:t>Яп</a:t>
            </a:r>
            <a:r>
              <a:rPr lang="ru-RU" dirty="0" smtClean="0"/>
              <a:t> </a:t>
            </a:r>
            <a:r>
              <a:rPr lang="ru-RU" dirty="0" err="1" smtClean="0"/>
              <a:t>архіпелагу</a:t>
            </a:r>
            <a:r>
              <a:rPr lang="ru-RU" dirty="0" smtClean="0"/>
              <a:t> </a:t>
            </a:r>
            <a:r>
              <a:rPr lang="ru-RU" dirty="0" err="1" smtClean="0"/>
              <a:t>Каролінських</a:t>
            </a:r>
            <a:r>
              <a:rPr lang="ru-RU" dirty="0" smtClean="0"/>
              <a:t> </a:t>
            </a:r>
            <a:r>
              <a:rPr lang="ru-RU" dirty="0" err="1" smtClean="0"/>
              <a:t>островів</a:t>
            </a:r>
            <a:r>
              <a:rPr lang="ru-RU" dirty="0" smtClean="0"/>
              <a:t> у </a:t>
            </a:r>
            <a:r>
              <a:rPr lang="ru-RU" dirty="0" err="1" smtClean="0"/>
              <a:t>західній</a:t>
            </a:r>
            <a:r>
              <a:rPr lang="ru-RU" dirty="0" smtClean="0"/>
              <a:t> </a:t>
            </a:r>
            <a:r>
              <a:rPr lang="ru-RU" dirty="0" err="1" smtClean="0"/>
              <a:t>частині</a:t>
            </a:r>
            <a:r>
              <a:rPr lang="ru-RU" dirty="0" smtClean="0"/>
              <a:t> Тихого океану. Вони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досі</a:t>
            </a:r>
            <a:r>
              <a:rPr lang="ru-RU" dirty="0" smtClean="0"/>
              <a:t> </a:t>
            </a:r>
            <a:r>
              <a:rPr lang="ru-RU" dirty="0" err="1" smtClean="0"/>
              <a:t>перебувають</a:t>
            </a:r>
            <a:r>
              <a:rPr lang="ru-RU" dirty="0" smtClean="0"/>
              <a:t> в </a:t>
            </a:r>
            <a:r>
              <a:rPr lang="ru-RU" dirty="0" err="1" smtClean="0"/>
              <a:t>обігу</a:t>
            </a:r>
            <a:r>
              <a:rPr lang="ru-RU" dirty="0" smtClean="0"/>
              <a:t>, </a:t>
            </a:r>
            <a:r>
              <a:rPr lang="ru-RU" dirty="0" err="1" smtClean="0"/>
              <a:t>хоч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не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ні</a:t>
            </a:r>
            <a:r>
              <a:rPr lang="ru-RU" dirty="0" smtClean="0"/>
              <a:t> </a:t>
            </a:r>
            <a:r>
              <a:rPr lang="ru-RU" dirty="0" err="1" smtClean="0"/>
              <a:t>носити</a:t>
            </a:r>
            <a:r>
              <a:rPr lang="ru-RU" dirty="0" smtClean="0"/>
              <a:t>, </a:t>
            </a:r>
            <a:r>
              <a:rPr lang="ru-RU" dirty="0" err="1" smtClean="0"/>
              <a:t>ні</a:t>
            </a:r>
            <a:r>
              <a:rPr lang="ru-RU" dirty="0" smtClean="0"/>
              <a:t> </a:t>
            </a:r>
            <a:r>
              <a:rPr lang="ru-RU" dirty="0" err="1" smtClean="0"/>
              <a:t>сховати</a:t>
            </a:r>
            <a:r>
              <a:rPr lang="ru-RU" dirty="0" smtClean="0"/>
              <a:t> в </a:t>
            </a:r>
            <a:r>
              <a:rPr lang="ru-RU" dirty="0" err="1" smtClean="0"/>
              <a:t>кишеню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диск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вапняку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отвором</a:t>
            </a:r>
            <a:r>
              <a:rPr lang="ru-RU" dirty="0" smtClean="0"/>
              <a:t> у </a:t>
            </a:r>
            <a:r>
              <a:rPr lang="ru-RU" dirty="0" err="1" smtClean="0"/>
              <a:t>середині</a:t>
            </a:r>
            <a:r>
              <a:rPr lang="ru-RU" dirty="0" smtClean="0"/>
              <a:t>, в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просунути</a:t>
            </a:r>
            <a:r>
              <a:rPr lang="ru-RU" dirty="0" smtClean="0"/>
              <a:t> </a:t>
            </a:r>
            <a:r>
              <a:rPr lang="ru-RU" dirty="0" err="1" smtClean="0"/>
              <a:t>палицю</a:t>
            </a:r>
            <a:r>
              <a:rPr lang="ru-RU" dirty="0" smtClean="0"/>
              <a:t> для </a:t>
            </a:r>
            <a:r>
              <a:rPr lang="ru-RU" dirty="0" err="1" smtClean="0"/>
              <a:t>перекочування</a:t>
            </a:r>
            <a:r>
              <a:rPr lang="ru-RU" dirty="0" smtClean="0"/>
              <a:t>. </a:t>
            </a:r>
            <a:r>
              <a:rPr lang="ru-RU" dirty="0" err="1" smtClean="0"/>
              <a:t>Великі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діаметр</a:t>
            </a:r>
            <a:r>
              <a:rPr lang="ru-RU" dirty="0" smtClean="0"/>
              <a:t> 3,5 метра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важать</a:t>
            </a:r>
            <a:r>
              <a:rPr lang="ru-RU" dirty="0" smtClean="0"/>
              <a:t> 5 тонн. </a:t>
            </a:r>
            <a:r>
              <a:rPr lang="ru-RU" dirty="0" err="1" smtClean="0"/>
              <a:t>Цікаво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на </a:t>
            </a:r>
            <a:r>
              <a:rPr lang="ru-RU" dirty="0" err="1" smtClean="0"/>
              <a:t>острові</a:t>
            </a:r>
            <a:r>
              <a:rPr lang="ru-RU" dirty="0" smtClean="0"/>
              <a:t> </a:t>
            </a:r>
            <a:r>
              <a:rPr lang="ru-RU" dirty="0" err="1" smtClean="0"/>
              <a:t>Яп</a:t>
            </a:r>
            <a:r>
              <a:rPr lang="ru-RU" dirty="0" smtClean="0"/>
              <a:t> </a:t>
            </a:r>
            <a:r>
              <a:rPr lang="ru-RU" dirty="0" err="1" smtClean="0"/>
              <a:t>немає</a:t>
            </a:r>
            <a:r>
              <a:rPr lang="ru-RU" dirty="0" smtClean="0"/>
              <a:t> </a:t>
            </a:r>
            <a:r>
              <a:rPr lang="ru-RU" dirty="0" err="1" smtClean="0"/>
              <a:t>каменоломень</a:t>
            </a:r>
            <a:r>
              <a:rPr lang="ru-RU" dirty="0" smtClean="0"/>
              <a:t>: </a:t>
            </a:r>
            <a:r>
              <a:rPr lang="ru-RU" dirty="0" err="1" smtClean="0"/>
              <a:t>вапнякові</a:t>
            </a:r>
            <a:r>
              <a:rPr lang="ru-RU" dirty="0" smtClean="0"/>
              <a:t> диски доставляли на плотах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островів</a:t>
            </a:r>
            <a:r>
              <a:rPr lang="ru-RU" dirty="0" smtClean="0"/>
              <a:t> </a:t>
            </a:r>
            <a:r>
              <a:rPr lang="ru-RU" dirty="0" err="1" smtClean="0"/>
              <a:t>Палау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Гуам за 200-300 миль.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великі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лежали перед </a:t>
            </a:r>
            <a:r>
              <a:rPr lang="ru-RU" dirty="0" err="1" smtClean="0"/>
              <a:t>будинком</a:t>
            </a:r>
            <a:r>
              <a:rPr lang="ru-RU" dirty="0" smtClean="0"/>
              <a:t> </a:t>
            </a:r>
            <a:r>
              <a:rPr lang="ru-RU" dirty="0" err="1" smtClean="0"/>
              <a:t>власника</a:t>
            </a:r>
            <a:r>
              <a:rPr lang="ru-RU" dirty="0" smtClean="0"/>
              <a:t>. На </a:t>
            </a:r>
            <a:r>
              <a:rPr lang="ru-RU" dirty="0" err="1" smtClean="0"/>
              <a:t>такий</a:t>
            </a:r>
            <a:r>
              <a:rPr lang="ru-RU" dirty="0" smtClean="0"/>
              <a:t> диск </a:t>
            </a:r>
            <a:r>
              <a:rPr lang="ru-RU" dirty="0" err="1" smtClean="0"/>
              <a:t>діаметром</a:t>
            </a:r>
            <a:r>
              <a:rPr lang="ru-RU" dirty="0" smtClean="0"/>
              <a:t> 50 </a:t>
            </a:r>
            <a:r>
              <a:rPr lang="ru-RU" dirty="0" err="1" smtClean="0"/>
              <a:t>сантиметрів</a:t>
            </a:r>
            <a:r>
              <a:rPr lang="ru-RU" dirty="0" smtClean="0"/>
              <a:t> </a:t>
            </a:r>
            <a:r>
              <a:rPr lang="ru-RU" dirty="0" err="1" smtClean="0"/>
              <a:t>місцевий</a:t>
            </a:r>
            <a:r>
              <a:rPr lang="ru-RU" dirty="0" smtClean="0"/>
              <a:t> житель </a:t>
            </a:r>
            <a:r>
              <a:rPr lang="ru-RU" dirty="0" err="1" smtClean="0"/>
              <a:t>міг</a:t>
            </a:r>
            <a:r>
              <a:rPr lang="ru-RU" dirty="0" smtClean="0"/>
              <a:t> </a:t>
            </a:r>
            <a:r>
              <a:rPr lang="ru-RU" dirty="0" err="1" smtClean="0"/>
              <a:t>купити</a:t>
            </a:r>
            <a:r>
              <a:rPr lang="ru-RU" dirty="0" smtClean="0"/>
              <a:t> порося </a:t>
            </a:r>
            <a:r>
              <a:rPr lang="ru-RU" dirty="0" err="1" smtClean="0"/>
              <a:t>або</a:t>
            </a:r>
            <a:r>
              <a:rPr lang="ru-RU" dirty="0" smtClean="0"/>
              <a:t> 100 </a:t>
            </a:r>
            <a:r>
              <a:rPr lang="ru-RU" dirty="0" err="1" smtClean="0"/>
              <a:t>кокосових</a:t>
            </a:r>
            <a:r>
              <a:rPr lang="ru-RU" dirty="0" smtClean="0"/>
              <a:t> </a:t>
            </a:r>
            <a:r>
              <a:rPr lang="ru-RU" dirty="0" err="1" smtClean="0"/>
              <a:t>горіхів</a:t>
            </a:r>
            <a:r>
              <a:rPr lang="ru-RU" dirty="0" smtClean="0"/>
              <a:t>, а на монету </a:t>
            </a:r>
            <a:r>
              <a:rPr lang="ru-RU" dirty="0" err="1" smtClean="0"/>
              <a:t>діаметром</a:t>
            </a:r>
            <a:r>
              <a:rPr lang="ru-RU" dirty="0" smtClean="0"/>
              <a:t> у 1,2 метра - </a:t>
            </a:r>
            <a:r>
              <a:rPr lang="ru-RU" dirty="0" err="1" smtClean="0"/>
              <a:t>човен-каное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... дружину. На </a:t>
            </a:r>
            <a:r>
              <a:rPr lang="ru-RU" dirty="0" err="1" smtClean="0"/>
              <a:t>Соломонових</a:t>
            </a:r>
            <a:r>
              <a:rPr lang="ru-RU" dirty="0" smtClean="0"/>
              <a:t> островах (Тихий океан) за </a:t>
            </a:r>
            <a:r>
              <a:rPr lang="ru-RU" dirty="0" err="1" smtClean="0"/>
              <a:t>гроші</a:t>
            </a:r>
            <a:r>
              <a:rPr lang="ru-RU" dirty="0" smtClean="0"/>
              <a:t> правили </a:t>
            </a:r>
            <a:r>
              <a:rPr lang="ru-RU" dirty="0" err="1" smtClean="0"/>
              <a:t>собачі</a:t>
            </a:r>
            <a:r>
              <a:rPr lang="ru-RU" dirty="0" smtClean="0"/>
              <a:t> </a:t>
            </a:r>
            <a:r>
              <a:rPr lang="ru-RU" dirty="0" err="1" smtClean="0"/>
              <a:t>зуби</a:t>
            </a:r>
            <a:r>
              <a:rPr lang="ru-RU" dirty="0" smtClean="0"/>
              <a:t>, </a:t>
            </a:r>
            <a:r>
              <a:rPr lang="ru-RU" dirty="0" err="1" smtClean="0"/>
              <a:t>Місцеві</a:t>
            </a:r>
            <a:r>
              <a:rPr lang="ru-RU" dirty="0" smtClean="0"/>
              <a:t> </a:t>
            </a:r>
            <a:r>
              <a:rPr lang="ru-RU" dirty="0" err="1" smtClean="0"/>
              <a:t>жителі</a:t>
            </a:r>
            <a:r>
              <a:rPr lang="ru-RU" dirty="0" smtClean="0"/>
              <a:t> </a:t>
            </a:r>
            <a:r>
              <a:rPr lang="ru-RU" dirty="0" err="1" smtClean="0"/>
              <a:t>нанизували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на разки, як </a:t>
            </a:r>
            <a:r>
              <a:rPr lang="ru-RU" dirty="0" err="1" smtClean="0"/>
              <a:t>намисто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Найдавнішими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електри</a:t>
            </a:r>
            <a:r>
              <a:rPr lang="ru-RU" dirty="0" smtClean="0"/>
              <a:t> - сплаву золота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срібла</a:t>
            </a:r>
            <a:r>
              <a:rPr lang="ru-RU" dirty="0" smtClean="0"/>
              <a:t>. </a:t>
            </a:r>
            <a:r>
              <a:rPr lang="ru-RU" dirty="0" err="1" smtClean="0"/>
              <a:t>Вперше</a:t>
            </a:r>
            <a:r>
              <a:rPr lang="ru-RU" dirty="0" smtClean="0"/>
              <a:t> вони </a:t>
            </a:r>
            <a:r>
              <a:rPr lang="ru-RU" dirty="0" err="1" smtClean="0"/>
              <a:t>з'явилися</a:t>
            </a:r>
            <a:r>
              <a:rPr lang="ru-RU" dirty="0" smtClean="0"/>
              <a:t> у </a:t>
            </a:r>
            <a:r>
              <a:rPr lang="ru-RU" dirty="0" err="1" smtClean="0"/>
              <a:t>Лідії</a:t>
            </a:r>
            <a:r>
              <a:rPr lang="ru-RU" dirty="0" smtClean="0"/>
              <a:t> в </a:t>
            </a:r>
            <a:r>
              <a:rPr lang="ru-RU" dirty="0" err="1" smtClean="0"/>
              <a:t>Малій</a:t>
            </a:r>
            <a:r>
              <a:rPr lang="ru-RU" dirty="0" smtClean="0"/>
              <a:t> </a:t>
            </a:r>
            <a:r>
              <a:rPr lang="ru-RU" dirty="0" err="1" smtClean="0"/>
              <a:t>Азії</a:t>
            </a:r>
            <a:r>
              <a:rPr lang="ru-RU" dirty="0" smtClean="0"/>
              <a:t> (852-685 р. до н.е.).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72608"/>
          </a:xfrm>
        </p:spPr>
        <p:txBody>
          <a:bodyPr>
            <a:normAutofit fontScale="47500" lnSpcReduction="20000"/>
          </a:bodyPr>
          <a:lstStyle/>
          <a:p>
            <a:r>
              <a:rPr lang="ru-RU" dirty="0" err="1" smtClean="0"/>
              <a:t>Найважчими</a:t>
            </a:r>
            <a:r>
              <a:rPr lang="ru-RU" dirty="0" smtClean="0"/>
              <a:t> </a:t>
            </a:r>
            <a:r>
              <a:rPr lang="ru-RU" dirty="0" err="1" smtClean="0"/>
              <a:t>грошима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металу</a:t>
            </a:r>
            <a:r>
              <a:rPr lang="ru-RU" dirty="0" smtClean="0"/>
              <a:t> (19 </a:t>
            </a:r>
            <a:r>
              <a:rPr lang="ru-RU" dirty="0" err="1" smtClean="0"/>
              <a:t>кілограмів</a:t>
            </a:r>
            <a:r>
              <a:rPr lang="ru-RU" dirty="0" smtClean="0"/>
              <a:t> 710 </a:t>
            </a:r>
            <a:r>
              <a:rPr lang="ru-RU" dirty="0" err="1" smtClean="0"/>
              <a:t>грамів</a:t>
            </a:r>
            <a:r>
              <a:rPr lang="ru-RU" dirty="0" smtClean="0"/>
              <a:t>) </a:t>
            </a:r>
            <a:r>
              <a:rPr lang="ru-RU" dirty="0" err="1" smtClean="0"/>
              <a:t>вважаються</a:t>
            </a:r>
            <a:r>
              <a:rPr lang="ru-RU" dirty="0" smtClean="0"/>
              <a:t> </a:t>
            </a:r>
            <a:r>
              <a:rPr lang="ru-RU" dirty="0" err="1" smtClean="0"/>
              <a:t>шведські</a:t>
            </a:r>
            <a:r>
              <a:rPr lang="ru-RU" dirty="0" smtClean="0"/>
              <a:t> </a:t>
            </a:r>
            <a:r>
              <a:rPr lang="ru-RU" dirty="0" err="1" smtClean="0"/>
              <a:t>мідні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прямокутної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випускались</a:t>
            </a:r>
            <a:r>
              <a:rPr lang="ru-RU" dirty="0" smtClean="0"/>
              <a:t> у </a:t>
            </a:r>
            <a:r>
              <a:rPr lang="en-US" dirty="0" smtClean="0"/>
              <a:t>XVIII </a:t>
            </a:r>
            <a:r>
              <a:rPr lang="ru-RU" dirty="0" smtClean="0"/>
              <a:t>ст. У кутках </a:t>
            </a:r>
            <a:r>
              <a:rPr lang="ru-RU" dirty="0" err="1" smtClean="0"/>
              <a:t>монети-плити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відбитки</a:t>
            </a:r>
            <a:r>
              <a:rPr lang="ru-RU" dirty="0" smtClean="0"/>
              <a:t> </a:t>
            </a:r>
            <a:r>
              <a:rPr lang="ru-RU" dirty="0" err="1" smtClean="0"/>
              <a:t>королівської</a:t>
            </a:r>
            <a:r>
              <a:rPr lang="ru-RU" dirty="0" smtClean="0"/>
              <a:t> печатки, в </a:t>
            </a:r>
            <a:r>
              <a:rPr lang="ru-RU" dirty="0" err="1" smtClean="0"/>
              <a:t>центрі</a:t>
            </a:r>
            <a:r>
              <a:rPr lang="ru-RU" dirty="0" smtClean="0"/>
              <a:t> - </a:t>
            </a:r>
            <a:r>
              <a:rPr lang="ru-RU" dirty="0" err="1" smtClean="0"/>
              <a:t>ще</a:t>
            </a:r>
            <a:r>
              <a:rPr lang="ru-RU" dirty="0" smtClean="0"/>
              <a:t> один </a:t>
            </a:r>
            <a:r>
              <a:rPr lang="ru-RU" dirty="0" err="1" smtClean="0"/>
              <a:t>відбиток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номінал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Найлегшими</a:t>
            </a:r>
            <a:r>
              <a:rPr lang="ru-RU" dirty="0" smtClean="0"/>
              <a:t> </a:t>
            </a:r>
            <a:r>
              <a:rPr lang="ru-RU" dirty="0" err="1" smtClean="0"/>
              <a:t>металевими</a:t>
            </a:r>
            <a:r>
              <a:rPr lang="ru-RU" dirty="0" smtClean="0"/>
              <a:t> монетами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непальські</a:t>
            </a:r>
            <a:r>
              <a:rPr lang="ru-RU" dirty="0" smtClean="0"/>
              <a:t> </a:t>
            </a:r>
            <a:r>
              <a:rPr lang="ru-RU" dirty="0" err="1" smtClean="0"/>
              <a:t>срібні</a:t>
            </a:r>
            <a:r>
              <a:rPr lang="ru-RU" dirty="0" smtClean="0"/>
              <a:t> </a:t>
            </a:r>
            <a:r>
              <a:rPr lang="ru-RU" dirty="0" err="1" smtClean="0"/>
              <a:t>гроші</a:t>
            </a:r>
            <a:r>
              <a:rPr lang="ru-RU" dirty="0" smtClean="0"/>
              <a:t>, </a:t>
            </a:r>
            <a:r>
              <a:rPr lang="ru-RU" dirty="0" err="1" smtClean="0"/>
              <a:t>випущені</a:t>
            </a:r>
            <a:r>
              <a:rPr lang="ru-RU" dirty="0" smtClean="0"/>
              <a:t> в 1740 р. За </a:t>
            </a:r>
            <a:r>
              <a:rPr lang="ru-RU" dirty="0" err="1" smtClean="0"/>
              <a:t>розміром</a:t>
            </a:r>
            <a:r>
              <a:rPr lang="ru-RU" dirty="0" smtClean="0"/>
              <a:t> вони </a:t>
            </a:r>
            <a:r>
              <a:rPr lang="ru-RU" dirty="0" err="1" smtClean="0"/>
              <a:t>були</a:t>
            </a:r>
            <a:r>
              <a:rPr lang="ru-RU" dirty="0" smtClean="0"/>
              <a:t> 2</a:t>
            </a:r>
            <a:r>
              <a:rPr lang="en-US" dirty="0" smtClean="0"/>
              <a:t>x2 </a:t>
            </a:r>
            <a:r>
              <a:rPr lang="ru-RU" dirty="0" err="1" smtClean="0"/>
              <a:t>міліметра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важили</a:t>
            </a:r>
            <a:r>
              <a:rPr lang="ru-RU" dirty="0" smtClean="0"/>
              <a:t> 0,008-0,014 </a:t>
            </a:r>
            <a:r>
              <a:rPr lang="ru-RU" dirty="0" err="1" smtClean="0"/>
              <a:t>грама</a:t>
            </a:r>
            <a:r>
              <a:rPr lang="ru-RU" dirty="0" smtClean="0"/>
              <a:t>. </a:t>
            </a:r>
            <a:r>
              <a:rPr lang="ru-RU" dirty="0" err="1" smtClean="0"/>
              <a:t>Іноді</a:t>
            </a:r>
            <a:r>
              <a:rPr lang="ru-RU" dirty="0" smtClean="0"/>
              <a:t> монету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розпилювали</a:t>
            </a:r>
            <a:r>
              <a:rPr lang="ru-RU" dirty="0" smtClean="0"/>
              <a:t> на 2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на 4 </a:t>
            </a:r>
            <a:r>
              <a:rPr lang="ru-RU" dirty="0" err="1" smtClean="0"/>
              <a:t>частини</a:t>
            </a:r>
            <a:r>
              <a:rPr lang="ru-RU" dirty="0" smtClean="0"/>
              <a:t> для </a:t>
            </a:r>
            <a:r>
              <a:rPr lang="ru-RU" dirty="0" err="1" smtClean="0"/>
              <a:t>дрібних</a:t>
            </a:r>
            <a:r>
              <a:rPr lang="ru-RU" dirty="0" smtClean="0"/>
              <a:t> покупок.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Найбільшою</a:t>
            </a:r>
            <a:r>
              <a:rPr lang="ru-RU" dirty="0" smtClean="0"/>
              <a:t> за </a:t>
            </a:r>
            <a:r>
              <a:rPr lang="ru-RU" dirty="0" err="1" smtClean="0"/>
              <a:t>вартістю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індійська</a:t>
            </a:r>
            <a:r>
              <a:rPr lang="ru-RU" dirty="0" smtClean="0"/>
              <a:t> золота монета у 200 </a:t>
            </a:r>
            <a:r>
              <a:rPr lang="ru-RU" dirty="0" err="1" smtClean="0"/>
              <a:t>мохурів</a:t>
            </a:r>
            <a:r>
              <a:rPr lang="ru-RU" dirty="0" smtClean="0"/>
              <a:t>, </a:t>
            </a:r>
            <a:r>
              <a:rPr lang="ru-RU" dirty="0" err="1" smtClean="0"/>
              <a:t>викарбувана</a:t>
            </a:r>
            <a:r>
              <a:rPr lang="ru-RU" dirty="0" smtClean="0"/>
              <a:t> у 1654 </a:t>
            </a:r>
            <a:r>
              <a:rPr lang="en-US" dirty="0" smtClean="0"/>
              <a:t>p., </a:t>
            </a:r>
            <a:r>
              <a:rPr lang="ru-RU" dirty="0" smtClean="0"/>
              <a:t>вагою 2 </a:t>
            </a:r>
            <a:r>
              <a:rPr lang="ru-RU" dirty="0" err="1" smtClean="0"/>
              <a:t>кілограми</a:t>
            </a:r>
            <a:r>
              <a:rPr lang="ru-RU" dirty="0" smtClean="0"/>
              <a:t> 177 </a:t>
            </a:r>
            <a:r>
              <a:rPr lang="ru-RU" dirty="0" err="1" smtClean="0"/>
              <a:t>грамів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136 </a:t>
            </a:r>
            <a:r>
              <a:rPr lang="ru-RU" dirty="0" err="1" smtClean="0"/>
              <a:t>міліметрів</a:t>
            </a:r>
            <a:r>
              <a:rPr lang="ru-RU" dirty="0" smtClean="0"/>
              <a:t> у </a:t>
            </a:r>
            <a:r>
              <a:rPr lang="ru-RU" dirty="0" err="1" smtClean="0"/>
              <a:t>діаметрі</a:t>
            </a:r>
            <a:r>
              <a:rPr lang="ru-RU" dirty="0" smtClean="0"/>
              <a:t>. </a:t>
            </a:r>
            <a:r>
              <a:rPr lang="ru-RU" dirty="0" err="1" smtClean="0"/>
              <a:t>Відбиток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зберігається</a:t>
            </a:r>
            <a:r>
              <a:rPr lang="ru-RU" dirty="0" smtClean="0"/>
              <a:t> у </a:t>
            </a:r>
            <a:r>
              <a:rPr lang="ru-RU" dirty="0" err="1" smtClean="0"/>
              <a:t>Британському</a:t>
            </a:r>
            <a:r>
              <a:rPr lang="ru-RU" dirty="0" smtClean="0"/>
              <a:t> </a:t>
            </a:r>
            <a:r>
              <a:rPr lang="ru-RU" dirty="0" err="1" smtClean="0"/>
              <a:t>музеї</a:t>
            </a:r>
            <a:r>
              <a:rPr lang="ru-RU" dirty="0" smtClean="0"/>
              <a:t> в </a:t>
            </a:r>
            <a:r>
              <a:rPr lang="ru-RU" dirty="0" err="1" smtClean="0"/>
              <a:t>Лондоні</a:t>
            </a:r>
            <a:r>
              <a:rPr lang="ru-RU" dirty="0" smtClean="0"/>
              <a:t>. </a:t>
            </a:r>
            <a:r>
              <a:rPr lang="ru-RU" dirty="0" err="1" smtClean="0"/>
              <a:t>Єдиний</a:t>
            </a:r>
            <a:r>
              <a:rPr lang="ru-RU" dirty="0" smtClean="0"/>
              <a:t> </a:t>
            </a:r>
            <a:r>
              <a:rPr lang="ru-RU" dirty="0" err="1" smtClean="0"/>
              <a:t>відомий</a:t>
            </a:r>
            <a:r>
              <a:rPr lang="ru-RU" dirty="0" smtClean="0"/>
              <a:t> </a:t>
            </a:r>
            <a:r>
              <a:rPr lang="ru-RU" dirty="0" err="1" smtClean="0"/>
              <a:t>екземпляр</a:t>
            </a:r>
            <a:r>
              <a:rPr lang="ru-RU" dirty="0" smtClean="0"/>
              <a:t>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зник</a:t>
            </a:r>
            <a:r>
              <a:rPr lang="ru-RU" dirty="0" smtClean="0"/>
              <a:t> в </a:t>
            </a:r>
            <a:r>
              <a:rPr lang="ru-RU" dirty="0" err="1" smtClean="0"/>
              <a:t>індійському</a:t>
            </a:r>
            <a:r>
              <a:rPr lang="ru-RU" dirty="0" smtClean="0"/>
              <a:t> </a:t>
            </a:r>
            <a:r>
              <a:rPr lang="ru-RU" dirty="0" err="1" smtClean="0"/>
              <a:t>штаті</a:t>
            </a:r>
            <a:r>
              <a:rPr lang="ru-RU" dirty="0" smtClean="0"/>
              <a:t> </a:t>
            </a:r>
            <a:r>
              <a:rPr lang="ru-RU" dirty="0" err="1" smtClean="0"/>
              <a:t>Біхар</a:t>
            </a:r>
            <a:r>
              <a:rPr lang="ru-RU" dirty="0" smtClean="0"/>
              <a:t> у 1810 р.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аукціонах</a:t>
            </a:r>
            <a:r>
              <a:rPr lang="ru-RU" dirty="0" smtClean="0"/>
              <a:t> </a:t>
            </a:r>
            <a:r>
              <a:rPr lang="ru-RU" dirty="0" err="1" smtClean="0"/>
              <a:t>старовинні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коштують</a:t>
            </a:r>
            <a:r>
              <a:rPr lang="ru-RU" dirty="0" smtClean="0"/>
              <a:t> </a:t>
            </a:r>
            <a:r>
              <a:rPr lang="ru-RU" dirty="0" err="1" smtClean="0"/>
              <a:t>дуже</a:t>
            </a:r>
            <a:r>
              <a:rPr lang="ru-RU" dirty="0" smtClean="0"/>
              <a:t> дорого, </a:t>
            </a:r>
            <a:r>
              <a:rPr lang="ru-RU" dirty="0" err="1" smtClean="0"/>
              <a:t>наприклад</a:t>
            </a:r>
            <a:r>
              <a:rPr lang="ru-RU" dirty="0" smtClean="0"/>
              <a:t>, за </a:t>
            </a:r>
            <a:r>
              <a:rPr lang="ru-RU" dirty="0" err="1" smtClean="0"/>
              <a:t>срібну</a:t>
            </a:r>
            <a:r>
              <a:rPr lang="ru-RU" dirty="0" smtClean="0"/>
              <a:t> драхму </a:t>
            </a:r>
            <a:r>
              <a:rPr lang="ru-RU" dirty="0" err="1" smtClean="0"/>
              <a:t>давніх</a:t>
            </a:r>
            <a:r>
              <a:rPr lang="ru-RU" dirty="0" smtClean="0"/>
              <a:t> </a:t>
            </a:r>
            <a:r>
              <a:rPr lang="ru-RU" dirty="0" err="1" smtClean="0"/>
              <a:t>Афін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заплачено 314 </a:t>
            </a:r>
            <a:r>
              <a:rPr lang="ru-RU" dirty="0" err="1" smtClean="0"/>
              <a:t>тисяч</a:t>
            </a:r>
            <a:r>
              <a:rPr lang="ru-RU" dirty="0" smtClean="0"/>
              <a:t> </a:t>
            </a:r>
            <a:r>
              <a:rPr lang="ru-RU" dirty="0" err="1" smtClean="0"/>
              <a:t>доларів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азіатських</a:t>
            </a:r>
            <a:r>
              <a:rPr lang="ru-RU" dirty="0" smtClean="0"/>
              <a:t> </a:t>
            </a:r>
            <a:r>
              <a:rPr lang="ru-RU" dirty="0" err="1" smtClean="0"/>
              <a:t>країнах</a:t>
            </a:r>
            <a:r>
              <a:rPr lang="ru-RU" dirty="0" smtClean="0"/>
              <a:t> (</a:t>
            </a:r>
            <a:r>
              <a:rPr lang="ru-RU" dirty="0" err="1" smtClean="0"/>
              <a:t>Японія</a:t>
            </a:r>
            <a:r>
              <a:rPr lang="ru-RU" dirty="0" smtClean="0"/>
              <a:t>, Малайя) </a:t>
            </a:r>
            <a:r>
              <a:rPr lang="ru-RU" dirty="0" err="1" smtClean="0"/>
              <a:t>відливались</a:t>
            </a:r>
            <a:r>
              <a:rPr lang="ru-RU" dirty="0" smtClean="0"/>
              <a:t> "</a:t>
            </a:r>
            <a:r>
              <a:rPr lang="ru-RU" dirty="0" err="1" smtClean="0"/>
              <a:t>грошові</a:t>
            </a:r>
            <a:r>
              <a:rPr lang="ru-RU" dirty="0" smtClean="0"/>
              <a:t> дерева". Коли треба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щось</a:t>
            </a:r>
            <a:r>
              <a:rPr lang="ru-RU" dirty="0" smtClean="0"/>
              <a:t> </a:t>
            </a:r>
            <a:r>
              <a:rPr lang="ru-RU" dirty="0" err="1" smtClean="0"/>
              <a:t>купувати</a:t>
            </a:r>
            <a:r>
              <a:rPr lang="ru-RU" dirty="0" smtClean="0"/>
              <a:t>, </a:t>
            </a:r>
            <a:r>
              <a:rPr lang="ru-RU" dirty="0" err="1" smtClean="0"/>
              <a:t>власник</a:t>
            </a:r>
            <a:r>
              <a:rPr lang="ru-RU" dirty="0" smtClean="0"/>
              <a:t> "</a:t>
            </a:r>
            <a:r>
              <a:rPr lang="ru-RU" dirty="0" err="1" smtClean="0"/>
              <a:t>зривав</a:t>
            </a:r>
            <a:r>
              <a:rPr lang="ru-RU" dirty="0" smtClean="0"/>
              <a:t>" монету </a:t>
            </a:r>
            <a:r>
              <a:rPr lang="ru-RU" dirty="0" err="1" smtClean="0"/>
              <a:t>з</a:t>
            </a:r>
            <a:r>
              <a:rPr lang="ru-RU" dirty="0" smtClean="0"/>
              <a:t> "дерева".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Золоті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ацтеків</a:t>
            </a:r>
            <a:r>
              <a:rPr lang="ru-RU" dirty="0" smtClean="0"/>
              <a:t> </a:t>
            </a:r>
            <a:r>
              <a:rPr lang="ru-RU" dirty="0" err="1" smtClean="0"/>
              <a:t>відливались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зображень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сокири</a:t>
            </a:r>
            <a:r>
              <a:rPr lang="ru-RU" dirty="0" smtClean="0"/>
              <a:t>. У </a:t>
            </a:r>
            <a:r>
              <a:rPr lang="ru-RU" dirty="0" err="1" smtClean="0"/>
              <a:t>Зімбабве</a:t>
            </a:r>
            <a:r>
              <a:rPr lang="ru-RU" dirty="0" smtClean="0"/>
              <a:t> монетами </a:t>
            </a:r>
            <a:r>
              <a:rPr lang="ru-RU" dirty="0" err="1" smtClean="0"/>
              <a:t>слугували</a:t>
            </a:r>
            <a:r>
              <a:rPr lang="ru-RU" dirty="0" smtClean="0"/>
              <a:t> </a:t>
            </a:r>
            <a:r>
              <a:rPr lang="ru-RU" dirty="0" err="1" smtClean="0"/>
              <a:t>бронзові</a:t>
            </a:r>
            <a:r>
              <a:rPr lang="ru-RU" dirty="0" smtClean="0"/>
              <a:t> </a:t>
            </a:r>
            <a:r>
              <a:rPr lang="ru-RU" dirty="0" err="1" smtClean="0"/>
              <a:t>дзвіночки</a:t>
            </a:r>
            <a:r>
              <a:rPr lang="ru-RU" dirty="0" smtClean="0"/>
              <a:t>, а в </a:t>
            </a:r>
            <a:r>
              <a:rPr lang="ru-RU" dirty="0" err="1" smtClean="0"/>
              <a:t>Китаї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зустріти</a:t>
            </a:r>
            <a:r>
              <a:rPr lang="ru-RU" dirty="0" smtClean="0"/>
              <a:t> </a:t>
            </a:r>
            <a:r>
              <a:rPr lang="ru-RU" dirty="0" err="1" smtClean="0"/>
              <a:t>гроші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ножів</a:t>
            </a:r>
            <a:r>
              <a:rPr lang="ru-RU" dirty="0" smtClean="0"/>
              <a:t>. </a:t>
            </a:r>
            <a:r>
              <a:rPr lang="ru-RU" dirty="0" err="1" smtClean="0"/>
              <a:t>Певний</a:t>
            </a:r>
            <a:r>
              <a:rPr lang="ru-RU" dirty="0" smtClean="0"/>
              <a:t> вид </a:t>
            </a:r>
            <a:r>
              <a:rPr lang="ru-RU" dirty="0" err="1" smtClean="0"/>
              <a:t>браслетів</a:t>
            </a:r>
            <a:r>
              <a:rPr lang="ru-RU" dirty="0" smtClean="0"/>
              <a:t> </a:t>
            </a:r>
            <a:r>
              <a:rPr lang="ru-RU" dirty="0" err="1" smtClean="0"/>
              <a:t>слугував</a:t>
            </a:r>
            <a:r>
              <a:rPr lang="ru-RU" dirty="0" smtClean="0"/>
              <a:t> як </a:t>
            </a:r>
            <a:r>
              <a:rPr lang="ru-RU" dirty="0" err="1" smtClean="0"/>
              <a:t>гроші</a:t>
            </a:r>
            <a:r>
              <a:rPr lang="ru-RU" dirty="0" smtClean="0"/>
              <a:t> у племен, </a:t>
            </a:r>
            <a:r>
              <a:rPr lang="ru-RU" dirty="0" err="1" smtClean="0"/>
              <a:t>що</a:t>
            </a:r>
            <a:r>
              <a:rPr lang="ru-RU" dirty="0" smtClean="0"/>
              <a:t> заселяли Берег </a:t>
            </a:r>
            <a:r>
              <a:rPr lang="ru-RU" dirty="0" err="1" smtClean="0"/>
              <a:t>Слонової</a:t>
            </a:r>
            <a:r>
              <a:rPr lang="ru-RU" dirty="0" smtClean="0"/>
              <a:t> </a:t>
            </a:r>
            <a:r>
              <a:rPr lang="ru-RU" dirty="0" err="1" smtClean="0"/>
              <a:t>Кості</a:t>
            </a:r>
            <a:r>
              <a:rPr lang="ru-RU" dirty="0" smtClean="0"/>
              <a:t>. </a:t>
            </a:r>
            <a:r>
              <a:rPr lang="ru-RU" dirty="0" err="1" smtClean="0"/>
              <a:t>Власники</a:t>
            </a:r>
            <a:r>
              <a:rPr lang="ru-RU" dirty="0" smtClean="0"/>
              <a:t> носили </a:t>
            </a:r>
            <a:r>
              <a:rPr lang="ru-RU" dirty="0" err="1" smtClean="0"/>
              <a:t>їх</a:t>
            </a:r>
            <a:r>
              <a:rPr lang="ru-RU" dirty="0" smtClean="0"/>
              <a:t> як </a:t>
            </a:r>
            <a:r>
              <a:rPr lang="ru-RU" dirty="0" err="1" smtClean="0"/>
              <a:t>прикраси</a:t>
            </a:r>
            <a:r>
              <a:rPr lang="ru-RU" dirty="0" smtClean="0"/>
              <a:t> - на </a:t>
            </a:r>
            <a:r>
              <a:rPr lang="ru-RU" dirty="0" err="1" smtClean="0"/>
              <a:t>шиї</a:t>
            </a:r>
            <a:r>
              <a:rPr lang="ru-RU" dirty="0" smtClean="0"/>
              <a:t>, руках </a:t>
            </a:r>
            <a:r>
              <a:rPr lang="ru-RU" dirty="0" err="1" smtClean="0"/>
              <a:t>і</a:t>
            </a:r>
            <a:r>
              <a:rPr lang="ru-RU" dirty="0" smtClean="0"/>
              <a:t> ногах, а при </a:t>
            </a:r>
            <a:r>
              <a:rPr lang="ru-RU" dirty="0" err="1" smtClean="0"/>
              <a:t>потребі</a:t>
            </a:r>
            <a:r>
              <a:rPr lang="ru-RU" dirty="0" smtClean="0"/>
              <a:t> - </a:t>
            </a:r>
            <a:r>
              <a:rPr lang="ru-RU" dirty="0" err="1" smtClean="0"/>
              <a:t>знімали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розраховувались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</a:t>
            </a:r>
            <a:r>
              <a:rPr lang="en-US" dirty="0" smtClean="0"/>
              <a:t>XVI </a:t>
            </a:r>
            <a:r>
              <a:rPr lang="ru-RU" dirty="0" smtClean="0"/>
              <a:t>ст. </a:t>
            </a:r>
            <a:r>
              <a:rPr lang="ru-RU" dirty="0" err="1" smtClean="0"/>
              <a:t>Венеціанська</a:t>
            </a:r>
            <a:r>
              <a:rPr lang="ru-RU" dirty="0" smtClean="0"/>
              <a:t> </a:t>
            </a:r>
            <a:r>
              <a:rPr lang="ru-RU" dirty="0" err="1" smtClean="0"/>
              <a:t>республіка</a:t>
            </a:r>
            <a:r>
              <a:rPr lang="ru-RU" dirty="0" smtClean="0"/>
              <a:t> </a:t>
            </a:r>
            <a:r>
              <a:rPr lang="ru-RU" dirty="0" err="1" smtClean="0"/>
              <a:t>карбувала</a:t>
            </a:r>
            <a:r>
              <a:rPr lang="ru-RU" dirty="0" smtClean="0"/>
              <a:t> </a:t>
            </a:r>
            <a:r>
              <a:rPr lang="ru-RU" dirty="0" err="1" smtClean="0"/>
              <a:t>дрібну</a:t>
            </a:r>
            <a:r>
              <a:rPr lang="ru-RU" dirty="0" smtClean="0"/>
              <a:t> </a:t>
            </a:r>
            <a:r>
              <a:rPr lang="ru-RU" dirty="0" err="1" smtClean="0"/>
              <a:t>мідну</a:t>
            </a:r>
            <a:r>
              <a:rPr lang="ru-RU" dirty="0" smtClean="0"/>
              <a:t> монету, яка </a:t>
            </a:r>
            <a:r>
              <a:rPr lang="ru-RU" dirty="0" err="1" smtClean="0"/>
              <a:t>називалась</a:t>
            </a:r>
            <a:r>
              <a:rPr lang="ru-RU" dirty="0" smtClean="0"/>
              <a:t> "</a:t>
            </a:r>
            <a:r>
              <a:rPr lang="ru-RU" dirty="0" err="1" smtClean="0"/>
              <a:t>газетта</a:t>
            </a:r>
            <a:r>
              <a:rPr lang="ru-RU" dirty="0" smtClean="0"/>
              <a:t>". Коли в 1556 р. у </a:t>
            </a:r>
            <a:r>
              <a:rPr lang="ru-RU" dirty="0" err="1" smtClean="0"/>
              <a:t>Венеції</a:t>
            </a:r>
            <a:r>
              <a:rPr lang="ru-RU" dirty="0" smtClean="0"/>
              <a:t> </a:t>
            </a:r>
            <a:r>
              <a:rPr lang="ru-RU" dirty="0" err="1" smtClean="0"/>
              <a:t>з'явилось</a:t>
            </a:r>
            <a:r>
              <a:rPr lang="ru-RU" dirty="0" smtClean="0"/>
              <a:t> перше </a:t>
            </a:r>
            <a:r>
              <a:rPr lang="ru-RU" dirty="0" err="1" smtClean="0"/>
              <a:t>друковане</a:t>
            </a:r>
            <a:r>
              <a:rPr lang="ru-RU" dirty="0" smtClean="0"/>
              <a:t> </a:t>
            </a:r>
            <a:r>
              <a:rPr lang="ru-RU" dirty="0" err="1" smtClean="0"/>
              <a:t>видання</a:t>
            </a:r>
            <a:r>
              <a:rPr lang="ru-RU" dirty="0" smtClean="0"/>
              <a:t> "</a:t>
            </a:r>
            <a:r>
              <a:rPr lang="en-US" dirty="0" err="1" smtClean="0"/>
              <a:t>Notizie</a:t>
            </a:r>
            <a:r>
              <a:rPr lang="en-US" dirty="0" smtClean="0"/>
              <a:t> </a:t>
            </a:r>
            <a:r>
              <a:rPr lang="en-US" dirty="0" err="1" smtClean="0"/>
              <a:t>scritte</a:t>
            </a:r>
            <a:r>
              <a:rPr lang="en-US" dirty="0" smtClean="0"/>
              <a:t>" ("</a:t>
            </a:r>
            <a:r>
              <a:rPr lang="ru-RU" dirty="0" err="1" smtClean="0"/>
              <a:t>Письмові</a:t>
            </a:r>
            <a:r>
              <a:rPr lang="ru-RU" dirty="0" smtClean="0"/>
              <a:t> </a:t>
            </a:r>
            <a:r>
              <a:rPr lang="ru-RU" dirty="0" err="1" smtClean="0"/>
              <a:t>відомості</a:t>
            </a:r>
            <a:r>
              <a:rPr lang="ru-RU" dirty="0" smtClean="0"/>
              <a:t>"),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вартість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визначена</a:t>
            </a:r>
            <a:r>
              <a:rPr lang="ru-RU" dirty="0" smtClean="0"/>
              <a:t> в одну </a:t>
            </a:r>
            <a:r>
              <a:rPr lang="ru-RU" dirty="0" err="1" smtClean="0"/>
              <a:t>газетту</a:t>
            </a:r>
            <a:r>
              <a:rPr lang="ru-RU" dirty="0" smtClean="0"/>
              <a:t>. До </a:t>
            </a:r>
            <a:r>
              <a:rPr lang="ru-RU" dirty="0" err="1" smtClean="0"/>
              <a:t>цього</a:t>
            </a:r>
            <a:r>
              <a:rPr lang="ru-RU" dirty="0" smtClean="0"/>
              <a:t> так </a:t>
            </a:r>
            <a:r>
              <a:rPr lang="ru-RU" dirty="0" err="1" smtClean="0"/>
              <a:t>звикли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назва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перейшла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на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видання</a:t>
            </a:r>
            <a:r>
              <a:rPr lang="ru-RU" dirty="0" smtClean="0"/>
              <a:t>. А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італійської</a:t>
            </a:r>
            <a:r>
              <a:rPr lang="ru-RU" dirty="0" smtClean="0"/>
              <a:t> слово "газета" (</a:t>
            </a:r>
            <a:r>
              <a:rPr lang="ru-RU" dirty="0" err="1" smtClean="0"/>
              <a:t>подвоєння</a:t>
            </a:r>
            <a:r>
              <a:rPr lang="ru-RU" dirty="0" smtClean="0"/>
              <a:t> "т" </a:t>
            </a:r>
            <a:r>
              <a:rPr lang="ru-RU" dirty="0" err="1" smtClean="0"/>
              <a:t>зникло</a:t>
            </a:r>
            <a:r>
              <a:rPr lang="ru-RU" dirty="0" smtClean="0"/>
              <a:t>) </a:t>
            </a:r>
            <a:r>
              <a:rPr lang="ru-RU" dirty="0" err="1" smtClean="0"/>
              <a:t>перейшло</a:t>
            </a:r>
            <a:r>
              <a:rPr lang="ru-RU" dirty="0" smtClean="0"/>
              <a:t> в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мови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72608"/>
          </a:xfrm>
        </p:spPr>
        <p:txBody>
          <a:bodyPr>
            <a:noAutofit/>
          </a:bodyPr>
          <a:lstStyle/>
          <a:p>
            <a:r>
              <a:rPr lang="ru-RU" sz="1400" dirty="0" err="1" smtClean="0"/>
              <a:t>Гроші</a:t>
            </a:r>
            <a:r>
              <a:rPr lang="ru-RU" sz="1400" dirty="0" smtClean="0"/>
              <a:t> - </a:t>
            </a:r>
            <a:r>
              <a:rPr lang="ru-RU" sz="1400" dirty="0" err="1" smtClean="0"/>
              <a:t>одне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найдавніших</a:t>
            </a:r>
            <a:r>
              <a:rPr lang="ru-RU" sz="1400" dirty="0" smtClean="0"/>
              <a:t> </a:t>
            </a:r>
            <a:r>
              <a:rPr lang="ru-RU" sz="1400" dirty="0" err="1" smtClean="0"/>
              <a:t>реалій</a:t>
            </a:r>
            <a:r>
              <a:rPr lang="ru-RU" sz="1400" dirty="0" smtClean="0"/>
              <a:t> у </a:t>
            </a:r>
            <a:r>
              <a:rPr lang="ru-RU" sz="1400" dirty="0" err="1" smtClean="0"/>
              <a:t>житті</a:t>
            </a:r>
            <a:r>
              <a:rPr lang="ru-RU" sz="1400" dirty="0" smtClean="0"/>
              <a:t> </a:t>
            </a:r>
            <a:r>
              <a:rPr lang="ru-RU" sz="1400" dirty="0" err="1" smtClean="0"/>
              <a:t>суспільства</a:t>
            </a:r>
            <a:r>
              <a:rPr lang="ru-RU" sz="1400" dirty="0" smtClean="0"/>
              <a:t>. Суть грошей </a:t>
            </a:r>
            <a:r>
              <a:rPr lang="ru-RU" sz="1400" dirty="0" err="1" smtClean="0"/>
              <a:t>змінюється</a:t>
            </a:r>
            <a:r>
              <a:rPr lang="ru-RU" sz="1400" dirty="0" smtClean="0"/>
              <a:t> адекватно </a:t>
            </a:r>
            <a:r>
              <a:rPr lang="ru-RU" sz="1400" dirty="0" err="1" smtClean="0"/>
              <a:t>змінам</a:t>
            </a:r>
            <a:r>
              <a:rPr lang="ru-RU" sz="1400" dirty="0" smtClean="0"/>
              <a:t> характеру </a:t>
            </a:r>
            <a:r>
              <a:rPr lang="ru-RU" sz="1400" dirty="0" err="1" smtClean="0"/>
              <a:t>суспільних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відносин</a:t>
            </a:r>
            <a:r>
              <a:rPr lang="ru-RU" sz="1400" dirty="0" smtClean="0"/>
              <a:t>, в </a:t>
            </a:r>
            <a:r>
              <a:rPr lang="ru-RU" sz="1400" dirty="0" err="1" smtClean="0"/>
              <a:t>яких</a:t>
            </a:r>
            <a:r>
              <a:rPr lang="ru-RU" sz="1400" dirty="0" smtClean="0"/>
              <a:t> вони </a:t>
            </a:r>
            <a:r>
              <a:rPr lang="ru-RU" sz="1400" dirty="0" err="1" smtClean="0"/>
              <a:t>функціонують</a:t>
            </a:r>
            <a:r>
              <a:rPr lang="ru-RU" sz="1400" dirty="0" smtClean="0"/>
              <a:t>. Тому для </a:t>
            </a:r>
            <a:r>
              <a:rPr lang="ru-RU" sz="1400" dirty="0" err="1" smtClean="0"/>
              <a:t>визначення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суті</a:t>
            </a:r>
            <a:r>
              <a:rPr lang="ru-RU" sz="1400" dirty="0" smtClean="0"/>
              <a:t> грошей </a:t>
            </a:r>
            <a:r>
              <a:rPr lang="ru-RU" sz="1400" dirty="0" err="1" smtClean="0"/>
              <a:t>необхідно</a:t>
            </a:r>
            <a:r>
              <a:rPr lang="ru-RU" sz="1400" dirty="0" smtClean="0"/>
              <a:t> </a:t>
            </a:r>
            <a:r>
              <a:rPr lang="ru-RU" sz="1400" dirty="0" err="1" smtClean="0"/>
              <a:t>з'ясувати</a:t>
            </a:r>
            <a:r>
              <a:rPr lang="ru-RU" sz="1400" dirty="0" smtClean="0"/>
              <a:t> </a:t>
            </a:r>
            <a:r>
              <a:rPr lang="ru-RU" sz="1400" dirty="0" err="1" smtClean="0"/>
              <a:t>питання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щодо</a:t>
            </a:r>
            <a:r>
              <a:rPr lang="ru-RU" sz="1400" dirty="0" smtClean="0"/>
              <a:t> </a:t>
            </a:r>
            <a:r>
              <a:rPr lang="ru-RU" sz="1400" dirty="0" err="1" smtClean="0"/>
              <a:t>їх</a:t>
            </a:r>
            <a:r>
              <a:rPr lang="ru-RU" sz="1400" dirty="0" smtClean="0"/>
              <a:t> </a:t>
            </a:r>
            <a:r>
              <a:rPr lang="ru-RU" sz="1400" dirty="0" err="1" smtClean="0"/>
              <a:t>походження</a:t>
            </a:r>
            <a:r>
              <a:rPr lang="ru-RU" sz="1400" dirty="0" smtClean="0"/>
              <a:t>, про причини, </a:t>
            </a:r>
            <a:r>
              <a:rPr lang="ru-RU" sz="1400" dirty="0" err="1" smtClean="0"/>
              <a:t>що</a:t>
            </a:r>
            <a:r>
              <a:rPr lang="ru-RU" sz="1400" dirty="0" smtClean="0"/>
              <a:t> </a:t>
            </a:r>
            <a:r>
              <a:rPr lang="ru-RU" sz="1400" dirty="0" err="1" smtClean="0"/>
              <a:t>зумовлюють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виникнення</a:t>
            </a:r>
            <a:r>
              <a:rPr lang="ru-RU" sz="1400" dirty="0" smtClean="0"/>
              <a:t> та </a:t>
            </a:r>
            <a:r>
              <a:rPr lang="ru-RU" sz="1400" dirty="0" err="1" smtClean="0"/>
              <a:t>існування</a:t>
            </a:r>
            <a:r>
              <a:rPr lang="ru-RU" sz="1400" dirty="0" smtClean="0"/>
              <a:t> грошей.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err="1" smtClean="0"/>
              <a:t>Появі</a:t>
            </a:r>
            <a:r>
              <a:rPr lang="ru-RU" sz="1400" dirty="0" smtClean="0"/>
              <a:t> грошей передувала </a:t>
            </a:r>
            <a:r>
              <a:rPr lang="ru-RU" sz="1400" dirty="0" err="1" smtClean="0"/>
              <a:t>епоха</a:t>
            </a:r>
            <a:r>
              <a:rPr lang="ru-RU" sz="1400" dirty="0" smtClean="0"/>
              <a:t> натурального </a:t>
            </a:r>
            <a:r>
              <a:rPr lang="ru-RU" sz="1400" dirty="0" err="1" smtClean="0"/>
              <a:t>обміну</a:t>
            </a:r>
            <a:r>
              <a:rPr lang="ru-RU" sz="1400" dirty="0" smtClean="0"/>
              <a:t>. </a:t>
            </a:r>
            <a:r>
              <a:rPr lang="ru-RU" sz="1400" dirty="0" err="1" smtClean="0"/>
              <a:t>Її</a:t>
            </a:r>
            <a:r>
              <a:rPr lang="ru-RU" sz="1400" dirty="0" smtClean="0"/>
              <a:t> </a:t>
            </a:r>
            <a:r>
              <a:rPr lang="ru-RU" sz="1400" dirty="0" err="1" smtClean="0"/>
              <a:t>змінила</a:t>
            </a:r>
            <a:r>
              <a:rPr lang="ru-RU" sz="1400" dirty="0" smtClean="0"/>
              <a:t> </a:t>
            </a:r>
            <a:r>
              <a:rPr lang="ru-RU" sz="1400" dirty="0" err="1" smtClean="0"/>
              <a:t>епоха</a:t>
            </a:r>
            <a:r>
              <a:rPr lang="ru-RU" sz="1400" dirty="0" smtClean="0"/>
              <a:t> </a:t>
            </a:r>
            <a:r>
              <a:rPr lang="ru-RU" sz="1400" dirty="0" err="1" smtClean="0"/>
              <a:t>товарних</a:t>
            </a:r>
            <a:r>
              <a:rPr lang="ru-RU" sz="1400" dirty="0" smtClean="0"/>
              <a:t> грошей. </a:t>
            </a:r>
            <a:r>
              <a:rPr lang="ru-RU" sz="1400" dirty="0" err="1" smtClean="0"/>
              <a:t>Наступним</a:t>
            </a:r>
            <a:r>
              <a:rPr lang="ru-RU" sz="1400" dirty="0" smtClean="0"/>
              <a:t> </a:t>
            </a:r>
            <a:r>
              <a:rPr lang="ru-RU" sz="1400" dirty="0" err="1" smtClean="0"/>
              <a:t>етапом</a:t>
            </a:r>
            <a:r>
              <a:rPr lang="ru-RU" sz="1400" dirty="0" smtClean="0"/>
              <a:t> у </a:t>
            </a:r>
            <a:r>
              <a:rPr lang="ru-RU" sz="1400" dirty="0" err="1" smtClean="0"/>
              <a:t>розвитку</a:t>
            </a:r>
            <a:r>
              <a:rPr lang="ru-RU" sz="1400" dirty="0" smtClean="0"/>
              <a:t> грошей стало </a:t>
            </a:r>
            <a:r>
              <a:rPr lang="ru-RU" sz="1400" dirty="0" err="1" smtClean="0"/>
              <a:t>карбування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металевих</a:t>
            </a:r>
            <a:r>
              <a:rPr lang="ru-RU" sz="1400" dirty="0" smtClean="0"/>
              <a:t> монет.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err="1" smtClean="0"/>
              <a:t>Епоху</a:t>
            </a:r>
            <a:r>
              <a:rPr lang="ru-RU" sz="1400" dirty="0" smtClean="0"/>
              <a:t> </a:t>
            </a:r>
            <a:r>
              <a:rPr lang="ru-RU" sz="1400" dirty="0" err="1" smtClean="0"/>
              <a:t>товарних</a:t>
            </a:r>
            <a:r>
              <a:rPr lang="ru-RU" sz="1400" dirty="0" smtClean="0"/>
              <a:t> (</a:t>
            </a:r>
            <a:r>
              <a:rPr lang="ru-RU" sz="1400" dirty="0" err="1" smtClean="0"/>
              <a:t>металевих</a:t>
            </a:r>
            <a:r>
              <a:rPr lang="ru-RU" sz="1400" dirty="0" smtClean="0"/>
              <a:t>) грошей </a:t>
            </a:r>
            <a:r>
              <a:rPr lang="ru-RU" sz="1400" dirty="0" err="1" smtClean="0"/>
              <a:t>змінила</a:t>
            </a:r>
            <a:r>
              <a:rPr lang="ru-RU" sz="1400" dirty="0" smtClean="0"/>
              <a:t> </a:t>
            </a:r>
            <a:r>
              <a:rPr lang="ru-RU" sz="1400" dirty="0" err="1" smtClean="0"/>
              <a:t>епоха</a:t>
            </a:r>
            <a:r>
              <a:rPr lang="ru-RU" sz="1400" dirty="0" smtClean="0"/>
              <a:t> </a:t>
            </a:r>
            <a:r>
              <a:rPr lang="ru-RU" sz="1400" dirty="0" err="1" smtClean="0"/>
              <a:t>паперових</a:t>
            </a:r>
            <a:r>
              <a:rPr lang="ru-RU" sz="1400" dirty="0" smtClean="0"/>
              <a:t> </a:t>
            </a:r>
            <a:r>
              <a:rPr lang="ru-RU" sz="1400" dirty="0" err="1" smtClean="0"/>
              <a:t>грошей</a:t>
            </a:r>
            <a:r>
              <a:rPr lang="ru-RU" sz="1400" dirty="0" smtClean="0"/>
              <a:t>. Як знаки </a:t>
            </a:r>
            <a:r>
              <a:rPr lang="ru-RU" sz="1400" dirty="0" err="1" smtClean="0"/>
              <a:t>вартості</a:t>
            </a:r>
            <a:r>
              <a:rPr lang="ru-RU" sz="1400" dirty="0" smtClean="0"/>
              <a:t> </a:t>
            </a:r>
            <a:r>
              <a:rPr lang="ru-RU" sz="1400" dirty="0" err="1" smtClean="0"/>
              <a:t>повноцінних</a:t>
            </a:r>
            <a:r>
              <a:rPr lang="ru-RU" sz="1400" dirty="0" smtClean="0"/>
              <a:t> </a:t>
            </a:r>
            <a:r>
              <a:rPr lang="ru-RU" sz="1400" dirty="0" err="1" smtClean="0"/>
              <a:t>товарних</a:t>
            </a:r>
            <a:r>
              <a:rPr lang="ru-RU" sz="1400" dirty="0" smtClean="0"/>
              <a:t> грошей </a:t>
            </a:r>
            <a:r>
              <a:rPr lang="ru-RU" sz="1400" dirty="0" err="1" smtClean="0"/>
              <a:t>паперові</a:t>
            </a:r>
            <a:r>
              <a:rPr lang="ru-RU" sz="1400" dirty="0" smtClean="0"/>
              <a:t> </a:t>
            </a:r>
            <a:r>
              <a:rPr lang="ru-RU" sz="1400" dirty="0" err="1" smtClean="0"/>
              <a:t>гроші</a:t>
            </a:r>
            <a:r>
              <a:rPr lang="ru-RU" sz="1400" dirty="0" smtClean="0"/>
              <a:t> </a:t>
            </a:r>
            <a:r>
              <a:rPr lang="ru-RU" sz="1400" dirty="0" err="1" smtClean="0"/>
              <a:t>використовувались</a:t>
            </a:r>
            <a:r>
              <a:rPr lang="ru-RU" sz="1400" dirty="0" smtClean="0"/>
              <a:t> у </a:t>
            </a:r>
            <a:r>
              <a:rPr lang="ru-RU" sz="1400" dirty="0" err="1" smtClean="0"/>
              <a:t>функції</a:t>
            </a:r>
            <a:r>
              <a:rPr lang="ru-RU" sz="1400" dirty="0" smtClean="0"/>
              <a:t> </a:t>
            </a:r>
            <a:r>
              <a:rPr lang="ru-RU" sz="1400" dirty="0" err="1" smtClean="0"/>
              <a:t>засобу</a:t>
            </a:r>
            <a:r>
              <a:rPr lang="ru-RU" sz="1400" dirty="0" smtClean="0"/>
              <a:t> </a:t>
            </a:r>
            <a:r>
              <a:rPr lang="ru-RU" sz="1400" dirty="0" err="1" smtClean="0"/>
              <a:t>обігу</a:t>
            </a:r>
            <a:r>
              <a:rPr lang="ru-RU" sz="1400" dirty="0" smtClean="0"/>
              <a:t> </a:t>
            </a:r>
            <a:r>
              <a:rPr lang="ru-RU" sz="1400" dirty="0" err="1" smtClean="0"/>
              <a:t>понад</a:t>
            </a:r>
            <a:r>
              <a:rPr lang="ru-RU" sz="1400" dirty="0" smtClean="0"/>
              <a:t> 1 тис. </a:t>
            </a:r>
            <a:r>
              <a:rPr lang="ru-RU" sz="1400" dirty="0" err="1" smtClean="0"/>
              <a:t>років</a:t>
            </a:r>
            <a:r>
              <a:rPr lang="ru-RU" sz="1400" dirty="0" smtClean="0"/>
              <a:t> тому. За </a:t>
            </a:r>
            <a:r>
              <a:rPr lang="ru-RU" sz="1400" dirty="0" err="1" smtClean="0"/>
              <a:t>даними</a:t>
            </a:r>
            <a:r>
              <a:rPr lang="ru-RU" sz="1400" dirty="0" smtClean="0"/>
              <a:t> </a:t>
            </a:r>
            <a:r>
              <a:rPr lang="ru-RU" sz="1400" dirty="0" err="1" smtClean="0"/>
              <a:t>історичних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досліджень</a:t>
            </a:r>
            <a:r>
              <a:rPr lang="ru-RU" sz="1400" dirty="0" smtClean="0"/>
              <a:t>, </a:t>
            </a:r>
            <a:r>
              <a:rPr lang="ru-RU" sz="1400" dirty="0" err="1" smtClean="0"/>
              <a:t>паперові</a:t>
            </a:r>
            <a:r>
              <a:rPr lang="ru-RU" sz="1400" dirty="0" smtClean="0"/>
              <a:t> </a:t>
            </a:r>
            <a:r>
              <a:rPr lang="ru-RU" sz="1400" dirty="0" err="1" smtClean="0"/>
              <a:t>гроші</a:t>
            </a:r>
            <a:r>
              <a:rPr lang="ru-RU" sz="1400" dirty="0" smtClean="0"/>
              <a:t> </a:t>
            </a:r>
            <a:r>
              <a:rPr lang="ru-RU" sz="1400" dirty="0" err="1" smtClean="0"/>
              <a:t>вперше</a:t>
            </a:r>
            <a:r>
              <a:rPr lang="ru-RU" sz="1400" dirty="0" smtClean="0"/>
              <a:t> явились в </a:t>
            </a:r>
            <a:r>
              <a:rPr lang="ru-RU" sz="1400" dirty="0" err="1" smtClean="0"/>
              <a:t>Китаї</a:t>
            </a:r>
            <a:r>
              <a:rPr lang="ru-RU" sz="1400" dirty="0" smtClean="0"/>
              <a:t> </a:t>
            </a:r>
            <a:r>
              <a:rPr lang="ru-RU" sz="1400" dirty="0" err="1" smtClean="0"/>
              <a:t>ще</a:t>
            </a:r>
            <a:r>
              <a:rPr lang="ru-RU" sz="1400" dirty="0" smtClean="0"/>
              <a:t> у </a:t>
            </a:r>
            <a:r>
              <a:rPr lang="en-US" sz="1400" dirty="0" smtClean="0"/>
              <a:t>VIII </a:t>
            </a:r>
            <a:r>
              <a:rPr lang="ru-RU" sz="1400" dirty="0" smtClean="0"/>
              <a:t>ст. н.е.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err="1" smtClean="0"/>
              <a:t>Найбільш</a:t>
            </a:r>
            <a:r>
              <a:rPr lang="ru-RU" sz="1400" dirty="0" smtClean="0"/>
              <a:t> </a:t>
            </a:r>
            <a:r>
              <a:rPr lang="ru-RU" sz="1400" dirty="0" err="1" smtClean="0"/>
              <a:t>повне</a:t>
            </a:r>
            <a:r>
              <a:rPr lang="ru-RU" sz="1400" dirty="0" smtClean="0"/>
              <a:t> </a:t>
            </a:r>
            <a:r>
              <a:rPr lang="ru-RU" sz="1400" dirty="0" err="1" smtClean="0"/>
              <a:t>уявлення</a:t>
            </a:r>
            <a:r>
              <a:rPr lang="ru-RU" sz="1400" dirty="0" smtClean="0"/>
              <a:t> про </a:t>
            </a:r>
            <a:r>
              <a:rPr lang="ru-RU" sz="1400" dirty="0" err="1" smtClean="0"/>
              <a:t>грошовий</a:t>
            </a:r>
            <a:r>
              <a:rPr lang="ru-RU" sz="1400" dirty="0" smtClean="0"/>
              <a:t> </a:t>
            </a:r>
            <a:r>
              <a:rPr lang="ru-RU" sz="1400" dirty="0" err="1" smtClean="0"/>
              <a:t>обіг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торгівлю</a:t>
            </a:r>
            <a:r>
              <a:rPr lang="ru-RU" sz="1400" dirty="0" smtClean="0"/>
              <a:t> </a:t>
            </a:r>
            <a:r>
              <a:rPr lang="ru-RU" sz="1400" dirty="0" err="1" smtClean="0"/>
              <a:t>можна</a:t>
            </a:r>
            <a:r>
              <a:rPr lang="ru-RU" sz="1400" dirty="0" smtClean="0"/>
              <a:t> </a:t>
            </a:r>
            <a:r>
              <a:rPr lang="ru-RU" sz="1400" dirty="0" err="1" smtClean="0"/>
              <a:t>отримати</a:t>
            </a:r>
            <a:r>
              <a:rPr lang="ru-RU" sz="1400" dirty="0" smtClean="0"/>
              <a:t>, </a:t>
            </a:r>
            <a:r>
              <a:rPr lang="ru-RU" sz="1400" dirty="0" err="1" smtClean="0"/>
              <a:t>вивчаючи</a:t>
            </a:r>
            <a:r>
              <a:rPr lang="ru-RU" sz="1400" dirty="0" smtClean="0"/>
              <a:t> </a:t>
            </a:r>
            <a:r>
              <a:rPr lang="ru-RU" sz="1400" dirty="0" err="1" smtClean="0"/>
              <a:t>скарби</a:t>
            </a:r>
            <a:r>
              <a:rPr lang="ru-RU" sz="1400" dirty="0" smtClean="0"/>
              <a:t>. Вони </a:t>
            </a:r>
            <a:r>
              <a:rPr lang="ru-RU" sz="1400" dirty="0" err="1" smtClean="0"/>
              <a:t>дають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змогу</a:t>
            </a:r>
            <a:r>
              <a:rPr lang="ru-RU" sz="1400" dirty="0" smtClean="0"/>
              <a:t> </a:t>
            </a:r>
            <a:r>
              <a:rPr lang="ru-RU" sz="1400" dirty="0" err="1" smtClean="0"/>
              <a:t>прослідкувати</a:t>
            </a:r>
            <a:r>
              <a:rPr lang="ru-RU" sz="1400" dirty="0" smtClean="0"/>
              <a:t> </a:t>
            </a:r>
            <a:r>
              <a:rPr lang="ru-RU" sz="1400" dirty="0" err="1" smtClean="0"/>
              <a:t>внутрішні</a:t>
            </a:r>
            <a:r>
              <a:rPr lang="ru-RU" sz="1400" dirty="0" smtClean="0"/>
              <a:t> та </a:t>
            </a:r>
            <a:r>
              <a:rPr lang="ru-RU" sz="1400" dirty="0" err="1" smtClean="0"/>
              <a:t>зовнішні</a:t>
            </a:r>
            <a:r>
              <a:rPr lang="ru-RU" sz="1400" dirty="0" smtClean="0"/>
              <a:t> </a:t>
            </a:r>
            <a:r>
              <a:rPr lang="ru-RU" sz="1400" dirty="0" err="1" smtClean="0"/>
              <a:t>економічні</a:t>
            </a:r>
            <a:r>
              <a:rPr lang="ru-RU" sz="1400" dirty="0" smtClean="0"/>
              <a:t> </a:t>
            </a:r>
            <a:r>
              <a:rPr lang="ru-RU" sz="1400" dirty="0" err="1" smtClean="0"/>
              <a:t>зв'язки</a:t>
            </a:r>
            <a:r>
              <a:rPr lang="ru-RU" sz="1400" dirty="0" smtClean="0"/>
              <a:t> держав </a:t>
            </a:r>
            <a:r>
              <a:rPr lang="ru-RU" sz="1400" dirty="0" err="1" smtClean="0"/>
              <a:t>минулого</a:t>
            </a:r>
            <a:r>
              <a:rPr lang="ru-RU" sz="1400" dirty="0" smtClean="0"/>
              <a:t>. Для </a:t>
            </a:r>
            <a:r>
              <a:rPr lang="ru-RU" sz="1400" dirty="0" err="1" smtClean="0"/>
              <a:t>повного</a:t>
            </a:r>
            <a:r>
              <a:rPr lang="ru-RU" sz="1400" dirty="0" smtClean="0"/>
              <a:t> </a:t>
            </a:r>
            <a:r>
              <a:rPr lang="ru-RU" sz="1400" dirty="0" err="1" smtClean="0"/>
              <a:t>розуміння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історії</a:t>
            </a:r>
            <a:r>
              <a:rPr lang="ru-RU" sz="1400" dirty="0" smtClean="0"/>
              <a:t> грошей </a:t>
            </a:r>
            <a:r>
              <a:rPr lang="ru-RU" sz="1400" dirty="0" err="1" smtClean="0"/>
              <a:t>необхідно</a:t>
            </a:r>
            <a:r>
              <a:rPr lang="ru-RU" sz="1400" dirty="0" smtClean="0"/>
              <a:t> </a:t>
            </a:r>
            <a:r>
              <a:rPr lang="ru-RU" sz="1400" dirty="0" err="1" smtClean="0"/>
              <a:t>звернути</a:t>
            </a:r>
            <a:r>
              <a:rPr lang="ru-RU" sz="1400" dirty="0" smtClean="0"/>
              <a:t> </a:t>
            </a:r>
            <a:r>
              <a:rPr lang="ru-RU" sz="1400" dirty="0" err="1" smtClean="0"/>
              <a:t>увагу</a:t>
            </a:r>
            <a:r>
              <a:rPr lang="ru-RU" sz="1400" dirty="0" smtClean="0"/>
              <a:t> на </a:t>
            </a:r>
            <a:r>
              <a:rPr lang="ru-RU" sz="1400" dirty="0" err="1" smtClean="0"/>
              <a:t>особливості</a:t>
            </a:r>
            <a:r>
              <a:rPr lang="ru-RU" sz="1400" dirty="0" smtClean="0"/>
              <a:t> грошового </a:t>
            </a:r>
            <a:r>
              <a:rPr lang="ru-RU" sz="1400" dirty="0" err="1" smtClean="0"/>
              <a:t>обігу</a:t>
            </a:r>
            <a:r>
              <a:rPr lang="ru-RU" sz="1400" dirty="0" smtClean="0"/>
              <a:t> </a:t>
            </a:r>
            <a:r>
              <a:rPr lang="ru-RU" sz="1400" dirty="0" err="1" smtClean="0"/>
              <a:t>минулого</a:t>
            </a:r>
            <a:r>
              <a:rPr lang="ru-RU" sz="1400" dirty="0" smtClean="0"/>
              <a:t>: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- </a:t>
            </a:r>
            <a:r>
              <a:rPr lang="ru-RU" sz="1400" dirty="0" err="1" smtClean="0"/>
              <a:t>перехід</a:t>
            </a:r>
            <a:r>
              <a:rPr lang="ru-RU" sz="1400" dirty="0" smtClean="0"/>
              <a:t> грошей </a:t>
            </a:r>
            <a:r>
              <a:rPr lang="ru-RU" sz="1400" dirty="0" err="1" smtClean="0"/>
              <a:t>від</a:t>
            </a:r>
            <a:r>
              <a:rPr lang="ru-RU" sz="1400" dirty="0" smtClean="0"/>
              <a:t> одного </a:t>
            </a:r>
            <a:r>
              <a:rPr lang="ru-RU" sz="1400" dirty="0" err="1" smtClean="0"/>
              <a:t>власника</a:t>
            </a:r>
            <a:r>
              <a:rPr lang="ru-RU" sz="1400" dirty="0" smtClean="0"/>
              <a:t> до </a:t>
            </a:r>
            <a:r>
              <a:rPr lang="ru-RU" sz="1400" dirty="0" err="1" smtClean="0"/>
              <a:t>іншого</a:t>
            </a:r>
            <a:r>
              <a:rPr lang="ru-RU" sz="1400" dirty="0" smtClean="0"/>
              <a:t> шляхом </a:t>
            </a:r>
            <a:r>
              <a:rPr lang="ru-RU" sz="1400" dirty="0" err="1" smtClean="0"/>
              <a:t>грабунків</a:t>
            </a:r>
            <a:r>
              <a:rPr lang="ru-RU" sz="1400" dirty="0" smtClean="0"/>
              <a:t>, </a:t>
            </a:r>
            <a:r>
              <a:rPr lang="ru-RU" sz="1400" dirty="0" err="1" smtClean="0"/>
              <a:t>захоплення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воєнної</a:t>
            </a:r>
            <a:r>
              <a:rPr lang="ru-RU" sz="1400" dirty="0" smtClean="0"/>
              <a:t> </a:t>
            </a:r>
            <a:r>
              <a:rPr lang="ru-RU" sz="1400" dirty="0" err="1" smtClean="0"/>
              <a:t>здобичі</a:t>
            </a:r>
            <a:r>
              <a:rPr lang="ru-RU" sz="1400" dirty="0" smtClean="0"/>
              <a:t>, </a:t>
            </a:r>
            <a:r>
              <a:rPr lang="ru-RU" sz="1400" dirty="0" err="1" smtClean="0"/>
              <a:t>отримання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контрибуцій</a:t>
            </a:r>
            <a:r>
              <a:rPr lang="ru-RU" sz="1400" dirty="0" smtClean="0"/>
              <a:t>, </a:t>
            </a:r>
            <a:r>
              <a:rPr lang="ru-RU" sz="1400" dirty="0" err="1" smtClean="0"/>
              <a:t>викупу</a:t>
            </a:r>
            <a:r>
              <a:rPr lang="ru-RU" sz="1400" dirty="0" smtClean="0"/>
              <a:t> </a:t>
            </a:r>
            <a:r>
              <a:rPr lang="ru-RU" sz="1400" dirty="0" err="1" smtClean="0"/>
              <a:t>поневолених</a:t>
            </a:r>
            <a:r>
              <a:rPr lang="ru-RU" sz="1400" dirty="0" smtClean="0"/>
              <a:t>, а не </a:t>
            </a:r>
            <a:r>
              <a:rPr lang="ru-RU" sz="1400" dirty="0" err="1" smtClean="0"/>
              <a:t>згідно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актом </a:t>
            </a:r>
            <a:r>
              <a:rPr lang="ru-RU" sz="1400" dirty="0" err="1" smtClean="0"/>
              <a:t>купівлі-продажу</a:t>
            </a:r>
            <a:r>
              <a:rPr lang="ru-RU" sz="1400" dirty="0" smtClean="0"/>
              <a:t>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- </a:t>
            </a:r>
            <a:r>
              <a:rPr lang="ru-RU" sz="1400" dirty="0" err="1" smtClean="0"/>
              <a:t>перехід</a:t>
            </a:r>
            <a:r>
              <a:rPr lang="ru-RU" sz="1400" dirty="0" smtClean="0"/>
              <a:t> монет </a:t>
            </a:r>
            <a:r>
              <a:rPr lang="ru-RU" sz="1400" dirty="0" err="1" smtClean="0"/>
              <a:t>з</a:t>
            </a:r>
            <a:r>
              <a:rPr lang="ru-RU" sz="1400" dirty="0" smtClean="0"/>
              <a:t> грошового </a:t>
            </a:r>
            <a:r>
              <a:rPr lang="ru-RU" sz="1400" dirty="0" err="1" smtClean="0"/>
              <a:t>обігу</a:t>
            </a:r>
            <a:r>
              <a:rPr lang="ru-RU" sz="1400" dirty="0" smtClean="0"/>
              <a:t> в </a:t>
            </a:r>
            <a:r>
              <a:rPr lang="ru-RU" sz="1400" dirty="0" err="1" smtClean="0"/>
              <a:t>скарби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навпаки</a:t>
            </a:r>
            <a:r>
              <a:rPr lang="ru-RU" sz="1400" dirty="0" smtClean="0"/>
              <a:t>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- </a:t>
            </a:r>
            <a:r>
              <a:rPr lang="ru-RU" sz="1400" dirty="0" err="1" smtClean="0"/>
              <a:t>часте</a:t>
            </a:r>
            <a:r>
              <a:rPr lang="ru-RU" sz="1400" dirty="0" smtClean="0"/>
              <a:t> </a:t>
            </a:r>
            <a:r>
              <a:rPr lang="ru-RU" sz="1400" dirty="0" err="1" smtClean="0"/>
              <a:t>осідання</a:t>
            </a:r>
            <a:r>
              <a:rPr lang="ru-RU" sz="1400" dirty="0" smtClean="0"/>
              <a:t> монет у скарбах</a:t>
            </a:r>
            <a:r>
              <a:rPr lang="ru-RU" sz="1400" dirty="0" smtClean="0"/>
              <a:t>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- </a:t>
            </a:r>
            <a:r>
              <a:rPr lang="ru-RU" sz="1400" dirty="0" err="1" smtClean="0"/>
              <a:t>наявність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конфіскаційних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акцій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err="1" smtClean="0"/>
              <a:t>Гроші</a:t>
            </a:r>
            <a:r>
              <a:rPr lang="ru-RU" sz="1400" dirty="0" smtClean="0"/>
              <a:t> в </a:t>
            </a:r>
            <a:r>
              <a:rPr lang="ru-RU" sz="1400" dirty="0" err="1" smtClean="0"/>
              <a:t>їх</a:t>
            </a:r>
            <a:r>
              <a:rPr lang="ru-RU" sz="1400" dirty="0" smtClean="0"/>
              <a:t> </a:t>
            </a:r>
            <a:r>
              <a:rPr lang="ru-RU" sz="1400" dirty="0" err="1" smtClean="0"/>
              <a:t>найпростіших</a:t>
            </a:r>
            <a:r>
              <a:rPr lang="ru-RU" sz="1400" dirty="0" smtClean="0"/>
              <a:t> </a:t>
            </a:r>
            <a:r>
              <a:rPr lang="ru-RU" sz="1400" dirty="0" err="1" smtClean="0"/>
              <a:t>проявах</a:t>
            </a:r>
            <a:r>
              <a:rPr lang="ru-RU" sz="1400" dirty="0" smtClean="0"/>
              <a:t> </a:t>
            </a:r>
            <a:r>
              <a:rPr lang="ru-RU" sz="1400" dirty="0" err="1" smtClean="0"/>
              <a:t>виникали</a:t>
            </a:r>
            <a:r>
              <a:rPr lang="ru-RU" sz="1400" dirty="0" smtClean="0"/>
              <a:t> на </a:t>
            </a:r>
            <a:r>
              <a:rPr lang="ru-RU" sz="1400" dirty="0" err="1" smtClean="0"/>
              <a:t>ранніх</a:t>
            </a:r>
            <a:r>
              <a:rPr lang="ru-RU" sz="1400" dirty="0" smtClean="0"/>
              <a:t> </a:t>
            </a:r>
            <a:r>
              <a:rPr lang="ru-RU" sz="1400" dirty="0" err="1" smtClean="0"/>
              <a:t>стадіях</a:t>
            </a:r>
            <a:r>
              <a:rPr lang="ru-RU" sz="1400" dirty="0" smtClean="0"/>
              <a:t> </a:t>
            </a:r>
            <a:r>
              <a:rPr lang="ru-RU" sz="1400" dirty="0" err="1" smtClean="0"/>
              <a:t>розвитку</a:t>
            </a:r>
            <a:r>
              <a:rPr lang="ru-RU" sz="1400" dirty="0" smtClean="0"/>
              <a:t> </a:t>
            </a:r>
            <a:r>
              <a:rPr lang="ru-RU" sz="1400" dirty="0" err="1" smtClean="0"/>
              <a:t>окремих</a:t>
            </a:r>
            <a:r>
              <a:rPr lang="ru-RU" sz="1400" dirty="0" smtClean="0"/>
              <a:t> </a:t>
            </a:r>
            <a:r>
              <a:rPr lang="ru-RU" sz="1400" dirty="0" err="1" smtClean="0"/>
              <a:t>народів</a:t>
            </a:r>
            <a:r>
              <a:rPr lang="ru-RU" sz="1400" dirty="0" smtClean="0"/>
              <a:t>. </a:t>
            </a:r>
            <a:r>
              <a:rPr lang="ru-RU" sz="1400" dirty="0" err="1" smtClean="0"/>
              <a:t>Найдавнішим</a:t>
            </a:r>
            <a:r>
              <a:rPr lang="ru-RU" sz="1400" dirty="0" smtClean="0"/>
              <a:t> </a:t>
            </a:r>
            <a:r>
              <a:rPr lang="ru-RU" sz="1400" dirty="0" err="1" smtClean="0"/>
              <a:t>відомим</a:t>
            </a:r>
            <a:r>
              <a:rPr lang="ru-RU" sz="1400" dirty="0" smtClean="0"/>
              <a:t> </a:t>
            </a:r>
            <a:r>
              <a:rPr lang="ru-RU" sz="1400" dirty="0" err="1" smtClean="0"/>
              <a:t>свідченням</a:t>
            </a:r>
            <a:r>
              <a:rPr lang="ru-RU" sz="1400" dirty="0" smtClean="0"/>
              <a:t> </a:t>
            </a:r>
            <a:r>
              <a:rPr lang="ru-RU" sz="1400" dirty="0" err="1" smtClean="0"/>
              <a:t>виникнення</a:t>
            </a:r>
            <a:r>
              <a:rPr lang="ru-RU" sz="1400" dirty="0" smtClean="0"/>
              <a:t> грошей </a:t>
            </a:r>
            <a:r>
              <a:rPr lang="ru-RU" sz="1400" dirty="0" err="1" smtClean="0"/>
              <a:t>є</a:t>
            </a:r>
            <a:r>
              <a:rPr lang="ru-RU" sz="1400" dirty="0" smtClean="0"/>
              <a:t> текст, написаний </a:t>
            </a:r>
            <a:r>
              <a:rPr lang="ru-RU" sz="1400" dirty="0" err="1" smtClean="0"/>
              <a:t>клинописом</a:t>
            </a:r>
            <a:r>
              <a:rPr lang="ru-RU" sz="1400" dirty="0" smtClean="0"/>
              <a:t> на </a:t>
            </a:r>
            <a:r>
              <a:rPr lang="ru-RU" sz="1400" dirty="0" err="1" smtClean="0"/>
              <a:t>кам'яному</a:t>
            </a:r>
            <a:r>
              <a:rPr lang="ru-RU" sz="1400" dirty="0" smtClean="0"/>
              <a:t> </a:t>
            </a:r>
            <a:r>
              <a:rPr lang="ru-RU" sz="1400" dirty="0" err="1" smtClean="0"/>
              <a:t>стовпі</a:t>
            </a:r>
            <a:r>
              <a:rPr lang="ru-RU" sz="1400" dirty="0" smtClean="0"/>
              <a:t>, </a:t>
            </a:r>
            <a:r>
              <a:rPr lang="ru-RU" sz="1400" dirty="0" err="1" smtClean="0"/>
              <a:t>знайдений</a:t>
            </a:r>
            <a:r>
              <a:rPr lang="ru-RU" sz="1400" dirty="0" smtClean="0"/>
              <a:t> </a:t>
            </a:r>
            <a:r>
              <a:rPr lang="ru-RU" sz="1400" dirty="0" err="1" smtClean="0"/>
              <a:t>під</a:t>
            </a:r>
            <a:r>
              <a:rPr lang="ru-RU" sz="1400" dirty="0" smtClean="0"/>
              <a:t> час </a:t>
            </a:r>
            <a:r>
              <a:rPr lang="ru-RU" sz="1400" dirty="0" err="1" smtClean="0"/>
              <a:t>розкопок</a:t>
            </a:r>
            <a:r>
              <a:rPr lang="ru-RU" sz="1400" dirty="0" smtClean="0"/>
              <a:t> у </a:t>
            </a:r>
            <a:r>
              <a:rPr lang="ru-RU" sz="1400" dirty="0" err="1" smtClean="0"/>
              <a:t>місті</a:t>
            </a:r>
            <a:r>
              <a:rPr lang="ru-RU" sz="1400" dirty="0" smtClean="0"/>
              <a:t> </a:t>
            </a:r>
            <a:r>
              <a:rPr lang="ru-RU" sz="1400" dirty="0" err="1" smtClean="0"/>
              <a:t>Сузи</a:t>
            </a:r>
            <a:r>
              <a:rPr lang="ru-RU" sz="1400" dirty="0" smtClean="0"/>
              <a:t> на </a:t>
            </a:r>
            <a:r>
              <a:rPr lang="ru-RU" sz="1400" dirty="0" err="1" smtClean="0"/>
              <a:t>території</a:t>
            </a:r>
            <a:r>
              <a:rPr lang="ru-RU" sz="1400" dirty="0" smtClean="0"/>
              <a:t> </a:t>
            </a:r>
            <a:r>
              <a:rPr lang="ru-RU" sz="1400" dirty="0" err="1" smtClean="0"/>
              <a:t>Давньої</a:t>
            </a:r>
            <a:r>
              <a:rPr lang="ru-RU" sz="1400" dirty="0" smtClean="0"/>
              <a:t> </a:t>
            </a:r>
            <a:r>
              <a:rPr lang="ru-RU" sz="1400" dirty="0" err="1" smtClean="0"/>
              <a:t>Месопотамії</a:t>
            </a:r>
            <a:r>
              <a:rPr lang="ru-RU" sz="1400" dirty="0" smtClean="0"/>
              <a:t>, </a:t>
            </a:r>
            <a:r>
              <a:rPr lang="ru-RU" sz="1400" dirty="0" err="1" smtClean="0"/>
              <a:t>який</a:t>
            </a:r>
            <a:r>
              <a:rPr lang="ru-RU" sz="1400" dirty="0" smtClean="0"/>
              <a:t> </a:t>
            </a:r>
            <a:r>
              <a:rPr lang="ru-RU" sz="1400" dirty="0" err="1" smtClean="0"/>
              <a:t>датований</a:t>
            </a:r>
            <a:r>
              <a:rPr lang="ru-RU" sz="1400" dirty="0" smtClean="0"/>
              <a:t> </a:t>
            </a:r>
            <a:r>
              <a:rPr lang="en-US" sz="1400" dirty="0" smtClean="0"/>
              <a:t>XX-XVIII </a:t>
            </a:r>
            <a:r>
              <a:rPr lang="ru-RU" sz="1400" dirty="0" smtClean="0"/>
              <a:t>ст. до н.е.</a:t>
            </a:r>
            <a:endParaRPr lang="ru-RU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733256"/>
          </a:xfrm>
        </p:spPr>
        <p:txBody>
          <a:bodyPr>
            <a:noAutofit/>
          </a:bodyPr>
          <a:lstStyle/>
          <a:p>
            <a:r>
              <a:rPr lang="ru-RU" sz="1400" dirty="0" smtClean="0"/>
              <a:t>На </a:t>
            </a:r>
            <a:r>
              <a:rPr lang="ru-RU" sz="1400" dirty="0" err="1" smtClean="0"/>
              <a:t>першому</a:t>
            </a:r>
            <a:r>
              <a:rPr lang="ru-RU" sz="1400" dirty="0" smtClean="0"/>
              <a:t> </a:t>
            </a:r>
            <a:r>
              <a:rPr lang="ru-RU" sz="1400" dirty="0" err="1" smtClean="0"/>
              <a:t>етапі</a:t>
            </a:r>
            <a:r>
              <a:rPr lang="ru-RU" sz="1400" dirty="0" smtClean="0"/>
              <a:t> </a:t>
            </a:r>
            <a:r>
              <a:rPr lang="ru-RU" sz="1400" dirty="0" err="1" smtClean="0"/>
              <a:t>свого</a:t>
            </a:r>
            <a:r>
              <a:rPr lang="ru-RU" sz="1400" dirty="0" smtClean="0"/>
              <a:t> </a:t>
            </a:r>
            <a:r>
              <a:rPr lang="ru-RU" sz="1400" dirty="0" err="1" smtClean="0"/>
              <a:t>розвитку</a:t>
            </a:r>
            <a:r>
              <a:rPr lang="ru-RU" sz="1400" dirty="0" smtClean="0"/>
              <a:t> </a:t>
            </a:r>
            <a:r>
              <a:rPr lang="ru-RU" sz="1400" dirty="0" err="1" smtClean="0"/>
              <a:t>гроші</a:t>
            </a:r>
            <a:r>
              <a:rPr lang="ru-RU" sz="1400" dirty="0" smtClean="0"/>
              <a:t> </a:t>
            </a:r>
            <a:r>
              <a:rPr lang="ru-RU" sz="1400" dirty="0" err="1" smtClean="0"/>
              <a:t>існували</a:t>
            </a:r>
            <a:r>
              <a:rPr lang="ru-RU" sz="1400" dirty="0" smtClean="0"/>
              <a:t> </a:t>
            </a:r>
            <a:r>
              <a:rPr lang="ru-RU" sz="1400" dirty="0" err="1" smtClean="0"/>
              <a:t>тільки</a:t>
            </a:r>
            <a:r>
              <a:rPr lang="ru-RU" sz="1400" dirty="0" smtClean="0"/>
              <a:t> в </a:t>
            </a:r>
            <a:r>
              <a:rPr lang="ru-RU" sz="1400" dirty="0" err="1" smtClean="0"/>
              <a:t>формі</a:t>
            </a:r>
            <a:r>
              <a:rPr lang="ru-RU" sz="1400" dirty="0" smtClean="0"/>
              <a:t> </a:t>
            </a:r>
            <a:r>
              <a:rPr lang="ru-RU" sz="1400" dirty="0" err="1" smtClean="0"/>
              <a:t>товарних</a:t>
            </a:r>
            <a:r>
              <a:rPr lang="ru-RU" sz="1400" dirty="0" smtClean="0"/>
              <a:t> грошей. </a:t>
            </a:r>
            <a:r>
              <a:rPr lang="ru-RU" sz="1400" dirty="0" err="1" smtClean="0"/>
              <a:t>Виникнення</a:t>
            </a:r>
            <a:r>
              <a:rPr lang="ru-RU" sz="1400" dirty="0" smtClean="0"/>
              <a:t> грошей </a:t>
            </a:r>
            <a:r>
              <a:rPr lang="ru-RU" sz="1400" dirty="0" err="1" smtClean="0"/>
              <a:t>було</a:t>
            </a:r>
            <a:r>
              <a:rPr lang="ru-RU" sz="1400" dirty="0" smtClean="0"/>
              <a:t> </a:t>
            </a:r>
            <a:r>
              <a:rPr lang="ru-RU" sz="1400" dirty="0" err="1" smtClean="0"/>
              <a:t>зумовлено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труднощами</a:t>
            </a:r>
            <a:r>
              <a:rPr lang="ru-RU" sz="1400" dirty="0" smtClean="0"/>
              <a:t> </a:t>
            </a:r>
            <a:r>
              <a:rPr lang="ru-RU" sz="1400" dirty="0" err="1" smtClean="0"/>
              <a:t>безпосереднього</a:t>
            </a:r>
            <a:r>
              <a:rPr lang="ru-RU" sz="1400" dirty="0" smtClean="0"/>
              <a:t> </a:t>
            </a:r>
            <a:r>
              <a:rPr lang="ru-RU" sz="1400" dirty="0" err="1" smtClean="0"/>
              <a:t>обміну</a:t>
            </a:r>
            <a:r>
              <a:rPr lang="ru-RU" sz="1400" dirty="0" smtClean="0"/>
              <a:t> продуктами </a:t>
            </a:r>
            <a:r>
              <a:rPr lang="ru-RU" sz="1400" dirty="0" err="1" smtClean="0"/>
              <a:t>праці</a:t>
            </a:r>
            <a:r>
              <a:rPr lang="ru-RU" sz="1400" dirty="0" smtClean="0"/>
              <a:t> на </a:t>
            </a:r>
            <a:r>
              <a:rPr lang="ru-RU" sz="1400" dirty="0" err="1" smtClean="0"/>
              <a:t>ранніх</a:t>
            </a:r>
            <a:r>
              <a:rPr lang="ru-RU" sz="1400" dirty="0" smtClean="0"/>
              <a:t> </a:t>
            </a:r>
            <a:r>
              <a:rPr lang="ru-RU" sz="1400" dirty="0" err="1" smtClean="0"/>
              <a:t>етапах</a:t>
            </a:r>
            <a:r>
              <a:rPr lang="ru-RU" sz="1400" dirty="0" smtClean="0"/>
              <a:t> </a:t>
            </a:r>
            <a:r>
              <a:rPr lang="ru-RU" sz="1400" dirty="0" err="1" smtClean="0"/>
              <a:t>економічного</a:t>
            </a:r>
            <a:r>
              <a:rPr lang="ru-RU" sz="1400" dirty="0" smtClean="0"/>
              <a:t> </a:t>
            </a:r>
            <a:r>
              <a:rPr lang="ru-RU" sz="1400" dirty="0" err="1" smtClean="0"/>
              <a:t>розвитку</a:t>
            </a:r>
            <a:r>
              <a:rPr lang="ru-RU" sz="1400" dirty="0" smtClean="0"/>
              <a:t>, коли </a:t>
            </a:r>
            <a:r>
              <a:rPr lang="ru-RU" sz="1400" dirty="0" err="1" smtClean="0"/>
              <a:t>виробники</a:t>
            </a:r>
            <a:r>
              <a:rPr lang="ru-RU" sz="1400" dirty="0" smtClean="0"/>
              <a:t> одержали </a:t>
            </a:r>
            <a:r>
              <a:rPr lang="ru-RU" sz="1400" dirty="0" err="1" smtClean="0"/>
              <a:t>перші</a:t>
            </a:r>
            <a:r>
              <a:rPr lang="ru-RU" sz="1400" dirty="0" smtClean="0"/>
              <a:t> </a:t>
            </a:r>
            <a:r>
              <a:rPr lang="ru-RU" sz="1400" dirty="0" err="1" smtClean="0"/>
              <a:t>надлишки</a:t>
            </a:r>
            <a:r>
              <a:rPr lang="ru-RU" sz="1400" dirty="0" smtClean="0"/>
              <a:t> </a:t>
            </a:r>
            <a:r>
              <a:rPr lang="ru-RU" sz="1400" dirty="0" err="1" smtClean="0"/>
              <a:t>своїх</a:t>
            </a:r>
            <a:r>
              <a:rPr lang="ru-RU" sz="1400" dirty="0" smtClean="0"/>
              <a:t> </a:t>
            </a:r>
            <a:r>
              <a:rPr lang="ru-RU" sz="1400" dirty="0" err="1" smtClean="0"/>
              <a:t>продуктів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хотіли</a:t>
            </a:r>
            <a:r>
              <a:rPr lang="ru-RU" sz="1400" dirty="0" smtClean="0"/>
              <a:t> </a:t>
            </a:r>
            <a:r>
              <a:rPr lang="ru-RU" sz="1400" dirty="0" err="1" smtClean="0"/>
              <a:t>їх</a:t>
            </a:r>
            <a:r>
              <a:rPr lang="ru-RU" sz="1400" dirty="0" smtClean="0"/>
              <a:t> </a:t>
            </a:r>
            <a:r>
              <a:rPr lang="ru-RU" sz="1400" dirty="0" err="1" smtClean="0"/>
              <a:t>обміняти</a:t>
            </a:r>
            <a:r>
              <a:rPr lang="ru-RU" sz="1400" dirty="0" smtClean="0"/>
              <a:t>. </a:t>
            </a:r>
            <a:r>
              <a:rPr lang="ru-RU" sz="1400" dirty="0" err="1" smtClean="0"/>
              <a:t>Зробити</a:t>
            </a:r>
            <a:r>
              <a:rPr lang="ru-RU" sz="1400" dirty="0" smtClean="0"/>
              <a:t> </a:t>
            </a:r>
            <a:r>
              <a:rPr lang="ru-RU" sz="1400" dirty="0" err="1" smtClean="0"/>
              <a:t>це</a:t>
            </a:r>
            <a:r>
              <a:rPr lang="ru-RU" sz="1400" dirty="0" smtClean="0"/>
              <a:t> </a:t>
            </a:r>
            <a:r>
              <a:rPr lang="ru-RU" sz="1400" dirty="0" err="1" smtClean="0"/>
              <a:t>було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err="1" smtClean="0"/>
              <a:t>досить</a:t>
            </a:r>
            <a:r>
              <a:rPr lang="ru-RU" sz="1400" dirty="0" smtClean="0"/>
              <a:t> складно: </a:t>
            </a:r>
            <a:r>
              <a:rPr lang="ru-RU" sz="1400" dirty="0" err="1" smtClean="0"/>
              <a:t>бажання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виробників</a:t>
            </a:r>
            <a:r>
              <a:rPr lang="ru-RU" sz="1400" dirty="0" smtClean="0"/>
              <a:t> </a:t>
            </a:r>
            <a:r>
              <a:rPr lang="ru-RU" sz="1400" dirty="0" err="1" smtClean="0"/>
              <a:t>різних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продуктів</a:t>
            </a:r>
            <a:r>
              <a:rPr lang="ru-RU" sz="1400" dirty="0" smtClean="0"/>
              <a:t> </a:t>
            </a:r>
            <a:r>
              <a:rPr lang="ru-RU" sz="1400" dirty="0" err="1" smtClean="0"/>
              <a:t>щодо</a:t>
            </a:r>
            <a:r>
              <a:rPr lang="ru-RU" sz="1400" dirty="0" smtClean="0"/>
              <a:t> </a:t>
            </a:r>
            <a:r>
              <a:rPr lang="ru-RU" sz="1400" dirty="0" err="1" smtClean="0"/>
              <a:t>обміну</a:t>
            </a:r>
            <a:r>
              <a:rPr lang="ru-RU" sz="1400" dirty="0" smtClean="0"/>
              <a:t> не </a:t>
            </a:r>
            <a:r>
              <a:rPr lang="ru-RU" sz="1400" dirty="0" err="1" smtClean="0"/>
              <a:t>збігалися</a:t>
            </a:r>
            <a:r>
              <a:rPr lang="ru-RU" sz="1400" dirty="0" smtClean="0"/>
              <a:t>. </a:t>
            </a:r>
            <a:r>
              <a:rPr lang="ru-RU" sz="1400" dirty="0" err="1" smtClean="0"/>
              <a:t>Наприклад</a:t>
            </a:r>
            <a:r>
              <a:rPr lang="ru-RU" sz="1400" dirty="0" smtClean="0"/>
              <a:t>, </a:t>
            </a:r>
            <a:r>
              <a:rPr lang="ru-RU" sz="1400" dirty="0" err="1" smtClean="0"/>
              <a:t>власник</a:t>
            </a:r>
            <a:r>
              <a:rPr lang="ru-RU" sz="1400" dirty="0" smtClean="0"/>
              <a:t> </a:t>
            </a:r>
            <a:r>
              <a:rPr lang="ru-RU" sz="1400" dirty="0" err="1" smtClean="0"/>
              <a:t>овечих</a:t>
            </a:r>
            <a:r>
              <a:rPr lang="ru-RU" sz="1400" dirty="0" smtClean="0"/>
              <a:t> шкур </a:t>
            </a:r>
            <a:r>
              <a:rPr lang="ru-RU" sz="1400" dirty="0" err="1" smtClean="0"/>
              <a:t>хотів</a:t>
            </a:r>
            <a:r>
              <a:rPr lang="ru-RU" sz="1400" dirty="0" smtClean="0"/>
              <a:t> </a:t>
            </a:r>
            <a:r>
              <a:rPr lang="ru-RU" sz="1400" dirty="0" err="1" smtClean="0"/>
              <a:t>виміняти</a:t>
            </a:r>
            <a:r>
              <a:rPr lang="ru-RU" sz="1400" dirty="0" smtClean="0"/>
              <a:t> </a:t>
            </a:r>
            <a:r>
              <a:rPr lang="ru-RU" sz="1400" dirty="0" err="1" smtClean="0"/>
              <a:t>їх</a:t>
            </a:r>
            <a:r>
              <a:rPr lang="ru-RU" sz="1400" dirty="0" smtClean="0"/>
              <a:t> на </a:t>
            </a:r>
            <a:r>
              <a:rPr lang="ru-RU" sz="1400" dirty="0" err="1" smtClean="0"/>
              <a:t>сіль</a:t>
            </a:r>
            <a:r>
              <a:rPr lang="ru-RU" sz="1400" dirty="0" smtClean="0"/>
              <a:t>, </a:t>
            </a:r>
            <a:r>
              <a:rPr lang="ru-RU" sz="1400" dirty="0" err="1" smtClean="0"/>
              <a:t>але</a:t>
            </a:r>
            <a:r>
              <a:rPr lang="ru-RU" sz="1400" dirty="0" smtClean="0"/>
              <a:t> </a:t>
            </a:r>
            <a:r>
              <a:rPr lang="ru-RU" sz="1400" dirty="0" err="1" smtClean="0"/>
              <a:t>власник</a:t>
            </a:r>
            <a:r>
              <a:rPr lang="ru-RU" sz="1400" dirty="0" smtClean="0"/>
              <a:t> </a:t>
            </a:r>
            <a:r>
              <a:rPr lang="ru-RU" sz="1400" dirty="0" err="1" smtClean="0"/>
              <a:t>солі</a:t>
            </a:r>
            <a:r>
              <a:rPr lang="ru-RU" sz="1400" dirty="0" smtClean="0"/>
              <a:t> </a:t>
            </a:r>
            <a:r>
              <a:rPr lang="ru-RU" sz="1400" dirty="0" err="1" smtClean="0"/>
              <a:t>мав</a:t>
            </a:r>
            <a:r>
              <a:rPr lang="ru-RU" sz="1400" dirty="0" smtClean="0"/>
              <a:t> </a:t>
            </a:r>
            <a:r>
              <a:rPr lang="ru-RU" sz="1400" dirty="0" err="1" smtClean="0"/>
              <a:t>бажання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придбати</a:t>
            </a:r>
            <a:r>
              <a:rPr lang="ru-RU" sz="1400" dirty="0" smtClean="0"/>
              <a:t> </a:t>
            </a:r>
            <a:r>
              <a:rPr lang="ru-RU" sz="1400" dirty="0" err="1" smtClean="0"/>
              <a:t>сокиру</a:t>
            </a:r>
            <a:r>
              <a:rPr lang="ru-RU" sz="1400" dirty="0" smtClean="0"/>
              <a:t>. </a:t>
            </a:r>
            <a:r>
              <a:rPr lang="ru-RU" sz="1400" dirty="0" err="1" smtClean="0"/>
              <a:t>Поступово</a:t>
            </a:r>
            <a:r>
              <a:rPr lang="ru-RU" sz="1400" dirty="0" smtClean="0"/>
              <a:t> </a:t>
            </a:r>
            <a:r>
              <a:rPr lang="ru-RU" sz="1400" dirty="0" err="1" smtClean="0"/>
              <a:t>учасники</a:t>
            </a:r>
            <a:r>
              <a:rPr lang="ru-RU" sz="1400" dirty="0" smtClean="0"/>
              <a:t> </a:t>
            </a:r>
            <a:r>
              <a:rPr lang="ru-RU" sz="1400" dirty="0" err="1" smtClean="0"/>
              <a:t>обміну</a:t>
            </a:r>
            <a:r>
              <a:rPr lang="ru-RU" sz="1400" dirty="0" smtClean="0"/>
              <a:t> </a:t>
            </a:r>
            <a:r>
              <a:rPr lang="ru-RU" sz="1400" dirty="0" err="1" smtClean="0"/>
              <a:t>прийшли</a:t>
            </a:r>
            <a:r>
              <a:rPr lang="ru-RU" sz="1400" dirty="0" smtClean="0"/>
              <a:t> до </a:t>
            </a:r>
            <a:r>
              <a:rPr lang="ru-RU" sz="1400" dirty="0" err="1" smtClean="0"/>
              <a:t>висновку</a:t>
            </a:r>
            <a:r>
              <a:rPr lang="ru-RU" sz="1400" dirty="0" smtClean="0"/>
              <a:t>, </a:t>
            </a:r>
            <a:r>
              <a:rPr lang="ru-RU" sz="1400" dirty="0" err="1" smtClean="0"/>
              <a:t>що</a:t>
            </a:r>
            <a:r>
              <a:rPr lang="ru-RU" sz="1400" dirty="0" smtClean="0"/>
              <a:t> </a:t>
            </a:r>
            <a:r>
              <a:rPr lang="ru-RU" sz="1400" dirty="0" err="1" smtClean="0"/>
              <a:t>серед</a:t>
            </a:r>
            <a:r>
              <a:rPr lang="ru-RU" sz="1400" dirty="0" smtClean="0"/>
              <a:t> </a:t>
            </a:r>
            <a:r>
              <a:rPr lang="ru-RU" sz="1400" dirty="0" err="1" smtClean="0"/>
              <a:t>товарів</a:t>
            </a:r>
            <a:r>
              <a:rPr lang="ru-RU" sz="1400" dirty="0" smtClean="0"/>
              <a:t>, </a:t>
            </a:r>
            <a:r>
              <a:rPr lang="ru-RU" sz="1400" dirty="0" err="1" smtClean="0"/>
              <a:t>які</a:t>
            </a:r>
            <a:r>
              <a:rPr lang="ru-RU" sz="1400" dirty="0" smtClean="0"/>
              <a:t> </a:t>
            </a:r>
            <a:r>
              <a:rPr lang="ru-RU" sz="1400" dirty="0" err="1" smtClean="0"/>
              <a:t>обмінюються</a:t>
            </a:r>
            <a:r>
              <a:rPr lang="ru-RU" sz="1400" dirty="0" smtClean="0"/>
              <a:t>, </a:t>
            </a:r>
            <a:r>
              <a:rPr lang="ru-RU" sz="1400" dirty="0" err="1" smtClean="0"/>
              <a:t>є</a:t>
            </a:r>
            <a:r>
              <a:rPr lang="ru-RU" sz="1400" dirty="0" smtClean="0"/>
              <a:t> </a:t>
            </a:r>
            <a:r>
              <a:rPr lang="ru-RU" sz="1400" dirty="0" err="1" smtClean="0"/>
              <a:t>такі</a:t>
            </a:r>
            <a:r>
              <a:rPr lang="ru-RU" sz="1400" dirty="0" smtClean="0"/>
              <a:t>, </a:t>
            </a:r>
            <a:r>
              <a:rPr lang="ru-RU" sz="1400" dirty="0" err="1" smtClean="0"/>
              <a:t>які</a:t>
            </a:r>
            <a:r>
              <a:rPr lang="ru-RU" sz="1400" dirty="0" smtClean="0"/>
              <a:t> </a:t>
            </a:r>
            <a:r>
              <a:rPr lang="ru-RU" sz="1400" dirty="0" err="1" smtClean="0"/>
              <a:t>найчастіше</a:t>
            </a:r>
            <a:r>
              <a:rPr lang="ru-RU" sz="1400" dirty="0" smtClean="0"/>
              <a:t> </a:t>
            </a:r>
            <a:r>
              <a:rPr lang="ru-RU" sz="1400" dirty="0" err="1" smtClean="0"/>
              <a:t>шукають</a:t>
            </a:r>
            <a:r>
              <a:rPr lang="ru-RU" sz="1400" dirty="0" smtClean="0"/>
              <a:t>. Цей продукт </a:t>
            </a:r>
            <a:r>
              <a:rPr lang="ru-RU" sz="1400" dirty="0" err="1" smtClean="0"/>
              <a:t>завжди</a:t>
            </a:r>
            <a:r>
              <a:rPr lang="ru-RU" sz="1400" dirty="0" smtClean="0"/>
              <a:t> </a:t>
            </a:r>
            <a:r>
              <a:rPr lang="ru-RU" sz="1400" dirty="0" err="1" smtClean="0"/>
              <a:t>можна</a:t>
            </a:r>
            <a:r>
              <a:rPr lang="ru-RU" sz="1400" dirty="0" smtClean="0"/>
              <a:t> легко </a:t>
            </a:r>
            <a:r>
              <a:rPr lang="ru-RU" sz="1400" dirty="0" err="1" smtClean="0"/>
              <a:t>обміняти</a:t>
            </a:r>
            <a:r>
              <a:rPr lang="ru-RU" sz="1400" dirty="0" smtClean="0"/>
              <a:t> на </a:t>
            </a:r>
            <a:r>
              <a:rPr lang="ru-RU" sz="1400" dirty="0" err="1" smtClean="0"/>
              <a:t>необхідне</a:t>
            </a:r>
            <a:r>
              <a:rPr lang="ru-RU" sz="1400" dirty="0" smtClean="0"/>
              <a:t> в </a:t>
            </a:r>
            <a:r>
              <a:rPr lang="ru-RU" sz="1400" dirty="0" err="1" smtClean="0"/>
              <a:t>даний</a:t>
            </a:r>
            <a:r>
              <a:rPr lang="ru-RU" sz="1400" dirty="0" smtClean="0"/>
              <a:t> момент. </a:t>
            </a:r>
            <a:r>
              <a:rPr lang="ru-RU" sz="1400" dirty="0" err="1" smtClean="0"/>
              <a:t>Наприклад</a:t>
            </a:r>
            <a:r>
              <a:rPr lang="ru-RU" sz="1400" dirty="0" smtClean="0"/>
              <a:t>, в </a:t>
            </a:r>
            <a:r>
              <a:rPr lang="ru-RU" sz="1400" dirty="0" err="1" smtClean="0"/>
              <a:t>певній</a:t>
            </a:r>
            <a:r>
              <a:rPr lang="ru-RU" sz="1400" dirty="0" smtClean="0"/>
              <a:t> </a:t>
            </a:r>
            <a:r>
              <a:rPr lang="ru-RU" sz="1400" dirty="0" err="1" smtClean="0"/>
              <a:t>місцевості</a:t>
            </a:r>
            <a:r>
              <a:rPr lang="ru-RU" sz="1400" dirty="0" smtClean="0"/>
              <a:t> таким продуктом </a:t>
            </a:r>
            <a:r>
              <a:rPr lang="ru-RU" sz="1400" dirty="0" err="1" smtClean="0"/>
              <a:t>була</a:t>
            </a:r>
            <a:r>
              <a:rPr lang="ru-RU" sz="1400" dirty="0" smtClean="0"/>
              <a:t> </a:t>
            </a:r>
            <a:r>
              <a:rPr lang="ru-RU" sz="1400" dirty="0" err="1" smtClean="0"/>
              <a:t>сіль</a:t>
            </a:r>
            <a:r>
              <a:rPr lang="ru-RU" sz="1400" dirty="0" smtClean="0"/>
              <a:t>. </a:t>
            </a:r>
            <a:r>
              <a:rPr lang="ru-RU" sz="1400" dirty="0" err="1" smtClean="0"/>
              <a:t>Тоді</a:t>
            </a:r>
            <a:r>
              <a:rPr lang="ru-RU" sz="1400" dirty="0" smtClean="0"/>
              <a:t> </a:t>
            </a:r>
            <a:r>
              <a:rPr lang="ru-RU" sz="1400" dirty="0" err="1" smtClean="0"/>
              <a:t>власник</a:t>
            </a:r>
            <a:r>
              <a:rPr lang="ru-RU" sz="1400" dirty="0" smtClean="0"/>
              <a:t> </a:t>
            </a:r>
            <a:r>
              <a:rPr lang="ru-RU" sz="1400" dirty="0" err="1" smtClean="0"/>
              <a:t>овечих</a:t>
            </a:r>
            <a:r>
              <a:rPr lang="ru-RU" sz="1400" dirty="0" smtClean="0"/>
              <a:t> шкур </a:t>
            </a:r>
            <a:r>
              <a:rPr lang="ru-RU" sz="1400" dirty="0" err="1" smtClean="0"/>
              <a:t>обміняє</a:t>
            </a:r>
            <a:r>
              <a:rPr lang="ru-RU" sz="1400" dirty="0" smtClean="0"/>
              <a:t> </a:t>
            </a:r>
            <a:r>
              <a:rPr lang="ru-RU" sz="1400" dirty="0" err="1" smtClean="0"/>
              <a:t>їх</a:t>
            </a:r>
            <a:r>
              <a:rPr lang="ru-RU" sz="1400" dirty="0" smtClean="0"/>
              <a:t> на </a:t>
            </a:r>
            <a:r>
              <a:rPr lang="ru-RU" sz="1400" dirty="0" err="1" smtClean="0"/>
              <a:t>сіль</a:t>
            </a:r>
            <a:r>
              <a:rPr lang="ru-RU" sz="1400" dirty="0" smtClean="0"/>
              <a:t>, за яку </a:t>
            </a:r>
            <a:r>
              <a:rPr lang="ru-RU" sz="1400" dirty="0" err="1" smtClean="0"/>
              <a:t>потім</a:t>
            </a:r>
            <a:r>
              <a:rPr lang="ru-RU" sz="1400" dirty="0" smtClean="0"/>
              <a:t> </a:t>
            </a:r>
            <a:r>
              <a:rPr lang="ru-RU" sz="1400" dirty="0" err="1" smtClean="0"/>
              <a:t>виміняє</a:t>
            </a:r>
            <a:r>
              <a:rPr lang="ru-RU" sz="1400" dirty="0" smtClean="0"/>
              <a:t> </a:t>
            </a:r>
            <a:r>
              <a:rPr lang="ru-RU" sz="1400" dirty="0" err="1" smtClean="0"/>
              <a:t>необхідне</a:t>
            </a:r>
            <a:r>
              <a:rPr lang="ru-RU" sz="1400" dirty="0" smtClean="0"/>
              <a:t> </a:t>
            </a:r>
            <a:r>
              <a:rPr lang="ru-RU" sz="1400" dirty="0" err="1" smtClean="0"/>
              <a:t>йому</a:t>
            </a:r>
            <a:r>
              <a:rPr lang="ru-RU" sz="1400" dirty="0" smtClean="0"/>
              <a:t> зерно </a:t>
            </a:r>
            <a:r>
              <a:rPr lang="ru-RU" sz="1400" dirty="0" err="1" smtClean="0"/>
              <a:t>чи</a:t>
            </a:r>
            <a:r>
              <a:rPr lang="ru-RU" sz="1400" dirty="0" smtClean="0"/>
              <a:t> </a:t>
            </a:r>
            <a:r>
              <a:rPr lang="ru-RU" sz="1400" dirty="0" err="1" smtClean="0"/>
              <a:t>сокиру</a:t>
            </a:r>
            <a:r>
              <a:rPr lang="ru-RU" sz="1400" dirty="0" smtClean="0"/>
              <a:t>. У </a:t>
            </a:r>
            <a:r>
              <a:rPr lang="ru-RU" sz="1400" dirty="0" err="1" smtClean="0"/>
              <a:t>цьому</a:t>
            </a:r>
            <a:r>
              <a:rPr lang="ru-RU" sz="1400" dirty="0" smtClean="0"/>
              <a:t> </a:t>
            </a:r>
            <a:r>
              <a:rPr lang="ru-RU" sz="1400" dirty="0" err="1" smtClean="0"/>
              <a:t>випадку</a:t>
            </a:r>
            <a:r>
              <a:rPr lang="ru-RU" sz="1400" dirty="0" smtClean="0"/>
              <a:t> </a:t>
            </a:r>
            <a:r>
              <a:rPr lang="ru-RU" sz="1400" dirty="0" err="1" smtClean="0"/>
              <a:t>сіль</a:t>
            </a:r>
            <a:r>
              <a:rPr lang="ru-RU" sz="1400" dirty="0" smtClean="0"/>
              <a:t> </a:t>
            </a:r>
            <a:r>
              <a:rPr lang="ru-RU" sz="1400" dirty="0" err="1" smtClean="0"/>
              <a:t>виконує</a:t>
            </a:r>
            <a:r>
              <a:rPr lang="ru-RU" sz="1400" dirty="0" smtClean="0"/>
              <a:t> </a:t>
            </a:r>
            <a:r>
              <a:rPr lang="ru-RU" sz="1400" dirty="0" err="1" smtClean="0"/>
              <a:t>найпростішу</a:t>
            </a:r>
            <a:r>
              <a:rPr lang="ru-RU" sz="1400" dirty="0" smtClean="0"/>
              <a:t> </a:t>
            </a:r>
            <a:r>
              <a:rPr lang="ru-RU" sz="1400" dirty="0" err="1" smtClean="0"/>
              <a:t>функцію</a:t>
            </a:r>
            <a:r>
              <a:rPr lang="ru-RU" sz="1400" dirty="0" smtClean="0"/>
              <a:t> грошей.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З </a:t>
            </a:r>
            <a:r>
              <a:rPr lang="ru-RU" sz="1400" dirty="0" err="1" smtClean="0"/>
              <a:t>розвитком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ускладненням</a:t>
            </a:r>
            <a:r>
              <a:rPr lang="ru-RU" sz="1400" dirty="0" smtClean="0"/>
              <a:t> </a:t>
            </a:r>
            <a:r>
              <a:rPr lang="ru-RU" sz="1400" dirty="0" err="1" smtClean="0"/>
              <a:t>обміну</a:t>
            </a:r>
            <a:r>
              <a:rPr lang="ru-RU" sz="1400" dirty="0" smtClean="0"/>
              <a:t> </a:t>
            </a:r>
            <a:r>
              <a:rPr lang="ru-RU" sz="1400" dirty="0" err="1" smtClean="0"/>
              <a:t>такі</a:t>
            </a:r>
            <a:r>
              <a:rPr lang="ru-RU" sz="1400" dirty="0" smtClean="0"/>
              <a:t> </a:t>
            </a:r>
            <a:r>
              <a:rPr lang="ru-RU" sz="1400" dirty="0" err="1" smtClean="0"/>
              <a:t>продукти</a:t>
            </a:r>
            <a:r>
              <a:rPr lang="ru-RU" sz="1400" dirty="0" smtClean="0"/>
              <a:t> </a:t>
            </a:r>
            <a:r>
              <a:rPr lang="ru-RU" sz="1400" dirty="0" err="1" smtClean="0"/>
              <a:t>стають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дедалі</a:t>
            </a:r>
            <a:r>
              <a:rPr lang="ru-RU" sz="1400" dirty="0" smtClean="0"/>
              <a:t> </a:t>
            </a:r>
            <a:r>
              <a:rPr lang="ru-RU" sz="1400" dirty="0" err="1" smtClean="0"/>
              <a:t>бажанішими</a:t>
            </a:r>
            <a:r>
              <a:rPr lang="ru-RU" sz="1400" dirty="0" smtClean="0"/>
              <a:t> для </a:t>
            </a:r>
            <a:r>
              <a:rPr lang="ru-RU" sz="1400" dirty="0" err="1" smtClean="0"/>
              <a:t>учасників</a:t>
            </a:r>
            <a:r>
              <a:rPr lang="ru-RU" sz="1400" dirty="0" smtClean="0"/>
              <a:t> </a:t>
            </a:r>
            <a:r>
              <a:rPr lang="ru-RU" sz="1400" dirty="0" err="1" smtClean="0"/>
              <a:t>обміну</a:t>
            </a:r>
            <a:r>
              <a:rPr lang="ru-RU" sz="1400" dirty="0" smtClean="0"/>
              <a:t>. </a:t>
            </a:r>
            <a:r>
              <a:rPr lang="ru-RU" sz="1400" dirty="0" err="1" smtClean="0"/>
              <a:t>їх</a:t>
            </a:r>
            <a:r>
              <a:rPr lang="ru-RU" sz="1400" dirty="0" smtClean="0"/>
              <a:t> </a:t>
            </a:r>
            <a:r>
              <a:rPr lang="ru-RU" sz="1400" dirty="0" err="1" smtClean="0"/>
              <a:t>починають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приймати</a:t>
            </a:r>
            <a:r>
              <a:rPr lang="ru-RU" sz="1400" dirty="0" smtClean="0"/>
              <a:t> </a:t>
            </a:r>
            <a:r>
              <a:rPr lang="ru-RU" sz="1400" dirty="0" err="1" smtClean="0"/>
              <a:t>всі</a:t>
            </a:r>
            <a:r>
              <a:rPr lang="ru-RU" sz="1400" dirty="0" smtClean="0"/>
              <a:t> в </a:t>
            </a:r>
            <a:r>
              <a:rPr lang="ru-RU" sz="1400" dirty="0" err="1" smtClean="0"/>
              <a:t>обмін</a:t>
            </a:r>
            <a:r>
              <a:rPr lang="ru-RU" sz="1400" dirty="0" smtClean="0"/>
              <a:t> на </a:t>
            </a:r>
            <a:r>
              <a:rPr lang="ru-RU" sz="1400" dirty="0" err="1" smtClean="0"/>
              <a:t>звичайні</a:t>
            </a:r>
            <a:r>
              <a:rPr lang="ru-RU" sz="1400" dirty="0" smtClean="0"/>
              <a:t> </a:t>
            </a:r>
            <a:r>
              <a:rPr lang="ru-RU" sz="1400" dirty="0" err="1" smtClean="0"/>
              <a:t>продукти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поступово</a:t>
            </a:r>
            <a:r>
              <a:rPr lang="ru-RU" sz="1400" dirty="0" smtClean="0"/>
              <a:t> вони </a:t>
            </a:r>
            <a:r>
              <a:rPr lang="ru-RU" sz="1400" dirty="0" err="1" smtClean="0"/>
              <a:t>стають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загальним</a:t>
            </a:r>
            <a:r>
              <a:rPr lang="ru-RU" sz="1400" dirty="0" smtClean="0"/>
              <a:t> </a:t>
            </a:r>
            <a:r>
              <a:rPr lang="ru-RU" sz="1400" dirty="0" err="1" smtClean="0"/>
              <a:t>еквівалентом</a:t>
            </a:r>
            <a:r>
              <a:rPr lang="ru-RU" sz="1400" dirty="0" smtClean="0"/>
              <a:t> </a:t>
            </a:r>
            <a:r>
              <a:rPr lang="ru-RU" sz="1400" dirty="0" err="1" smtClean="0"/>
              <a:t>або</a:t>
            </a:r>
            <a:r>
              <a:rPr lang="ru-RU" sz="1400" dirty="0" smtClean="0"/>
              <a:t> </a:t>
            </a:r>
            <a:r>
              <a:rPr lang="ru-RU" sz="1400" dirty="0" err="1" smtClean="0"/>
              <a:t>грошима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Перший великий </a:t>
            </a:r>
            <a:r>
              <a:rPr lang="ru-RU" sz="1400" dirty="0" err="1" smtClean="0"/>
              <a:t>поділ</a:t>
            </a:r>
            <a:r>
              <a:rPr lang="ru-RU" sz="1400" dirty="0" smtClean="0"/>
              <a:t> </a:t>
            </a:r>
            <a:r>
              <a:rPr lang="ru-RU" sz="1400" dirty="0" err="1" smtClean="0"/>
              <a:t>суспільної</a:t>
            </a:r>
            <a:r>
              <a:rPr lang="ru-RU" sz="1400" dirty="0" smtClean="0"/>
              <a:t> </a:t>
            </a:r>
            <a:r>
              <a:rPr lang="ru-RU" sz="1400" dirty="0" err="1" smtClean="0"/>
              <a:t>праці</a:t>
            </a:r>
            <a:r>
              <a:rPr lang="ru-RU" sz="1400" dirty="0" smtClean="0"/>
              <a:t>, коли </a:t>
            </a:r>
            <a:r>
              <a:rPr lang="ru-RU" sz="1400" dirty="0" err="1" smtClean="0"/>
              <a:t>тваринництво</a:t>
            </a:r>
            <a:r>
              <a:rPr lang="ru-RU" sz="1400" dirty="0" smtClean="0"/>
              <a:t> </a:t>
            </a:r>
            <a:r>
              <a:rPr lang="ru-RU" sz="1400" dirty="0" err="1" smtClean="0"/>
              <a:t>відокремилось</a:t>
            </a:r>
            <a:r>
              <a:rPr lang="ru-RU" sz="1400" dirty="0" smtClean="0"/>
              <a:t> </a:t>
            </a:r>
            <a:r>
              <a:rPr lang="ru-RU" sz="1400" dirty="0" err="1" smtClean="0"/>
              <a:t>від</a:t>
            </a:r>
            <a:r>
              <a:rPr lang="ru-RU" sz="1400" dirty="0" smtClean="0"/>
              <a:t> </a:t>
            </a:r>
            <a:r>
              <a:rPr lang="ru-RU" sz="1400" dirty="0" err="1" smtClean="0"/>
              <a:t>землеробства</a:t>
            </a:r>
            <a:r>
              <a:rPr lang="ru-RU" sz="1400" dirty="0" smtClean="0"/>
              <a:t>, створив </a:t>
            </a:r>
            <a:r>
              <a:rPr lang="ru-RU" sz="1400" dirty="0" err="1" smtClean="0"/>
              <a:t>передумови</a:t>
            </a:r>
            <a:r>
              <a:rPr lang="ru-RU" sz="1400" dirty="0" smtClean="0"/>
              <a:t> для </a:t>
            </a:r>
            <a:r>
              <a:rPr lang="ru-RU" sz="1400" dirty="0" err="1" smtClean="0"/>
              <a:t>перетворення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обігу</a:t>
            </a:r>
            <a:r>
              <a:rPr lang="ru-RU" sz="1400" dirty="0" smtClean="0"/>
              <a:t> в </a:t>
            </a:r>
            <a:r>
              <a:rPr lang="ru-RU" sz="1400" dirty="0" err="1" smtClean="0"/>
              <a:t>регулярний</a:t>
            </a:r>
            <a:r>
              <a:rPr lang="ru-RU" sz="1400" dirty="0" smtClean="0"/>
              <a:t> </a:t>
            </a:r>
            <a:r>
              <a:rPr lang="ru-RU" sz="1400" dirty="0" err="1" smtClean="0"/>
              <a:t>процес</a:t>
            </a:r>
            <a:r>
              <a:rPr lang="ru-RU" sz="1400" dirty="0" smtClean="0"/>
              <a:t>. </a:t>
            </a:r>
            <a:r>
              <a:rPr lang="ru-RU" sz="1400" dirty="0" err="1" smtClean="0"/>
              <a:t>Швидко</a:t>
            </a:r>
            <a:r>
              <a:rPr lang="ru-RU" sz="1400" dirty="0" smtClean="0"/>
              <a:t> </a:t>
            </a:r>
            <a:r>
              <a:rPr lang="ru-RU" sz="1400" dirty="0" err="1" smtClean="0"/>
              <a:t>зростав</a:t>
            </a:r>
            <a:r>
              <a:rPr lang="ru-RU" sz="1400" dirty="0" smtClean="0"/>
              <a:t> </a:t>
            </a:r>
            <a:r>
              <a:rPr lang="ru-RU" sz="1400" dirty="0" err="1" smtClean="0"/>
              <a:t>обсяг</a:t>
            </a:r>
            <a:r>
              <a:rPr lang="ru-RU" sz="1400" dirty="0" smtClean="0"/>
              <a:t> </a:t>
            </a:r>
            <a:r>
              <a:rPr lang="ru-RU" sz="1400" dirty="0" err="1" smtClean="0"/>
              <a:t>товарів</a:t>
            </a:r>
            <a:r>
              <a:rPr lang="ru-RU" sz="1400" dirty="0" smtClean="0"/>
              <a:t>, </a:t>
            </a:r>
            <a:r>
              <a:rPr lang="ru-RU" sz="1400" dirty="0" err="1" smtClean="0"/>
              <a:t>що</a:t>
            </a:r>
            <a:r>
              <a:rPr lang="ru-RU" sz="1400" dirty="0" smtClean="0"/>
              <a:t> </a:t>
            </a:r>
            <a:r>
              <a:rPr lang="ru-RU" sz="1400" dirty="0" err="1" smtClean="0"/>
              <a:t>надходили</a:t>
            </a:r>
            <a:r>
              <a:rPr lang="ru-RU" sz="1400" dirty="0" smtClean="0"/>
              <a:t> на </a:t>
            </a:r>
            <a:r>
              <a:rPr lang="ru-RU" sz="1400" dirty="0" err="1" smtClean="0"/>
              <a:t>ринок</a:t>
            </a:r>
            <a:r>
              <a:rPr lang="ru-RU" sz="1400" dirty="0" smtClean="0"/>
              <a:t>,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кожний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них </a:t>
            </a:r>
            <a:r>
              <a:rPr lang="ru-RU" sz="1400" dirty="0" err="1" smtClean="0"/>
              <a:t>міг</a:t>
            </a:r>
            <a:r>
              <a:rPr lang="ru-RU" sz="1400" dirty="0" smtClean="0"/>
              <a:t> </a:t>
            </a:r>
            <a:r>
              <a:rPr lang="ru-RU" sz="1400" dirty="0" err="1" smtClean="0"/>
              <a:t>виразити</a:t>
            </a:r>
            <a:r>
              <a:rPr lang="ru-RU" sz="1400" dirty="0" smtClean="0"/>
              <a:t> свою </a:t>
            </a:r>
            <a:r>
              <a:rPr lang="ru-RU" sz="1400" dirty="0" err="1" smtClean="0"/>
              <a:t>вартість</a:t>
            </a:r>
            <a:r>
              <a:rPr lang="ru-RU" sz="1400" dirty="0" smtClean="0"/>
              <a:t> у </a:t>
            </a:r>
            <a:r>
              <a:rPr lang="ru-RU" sz="1400" dirty="0" err="1" smtClean="0"/>
              <a:t>цілому</a:t>
            </a:r>
            <a:r>
              <a:rPr lang="ru-RU" sz="1400" dirty="0" smtClean="0"/>
              <a:t> </a:t>
            </a:r>
            <a:r>
              <a:rPr lang="ru-RU" sz="1400" dirty="0" err="1" smtClean="0"/>
              <a:t>ряді</a:t>
            </a:r>
            <a:r>
              <a:rPr lang="ru-RU" sz="1400" dirty="0" smtClean="0"/>
              <a:t> </a:t>
            </a:r>
            <a:r>
              <a:rPr lang="ru-RU" sz="1400" dirty="0" err="1" smtClean="0"/>
              <a:t>еквівалентів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У </a:t>
            </a:r>
            <a:r>
              <a:rPr lang="ru-RU" sz="1400" dirty="0" err="1" smtClean="0"/>
              <a:t>міру</a:t>
            </a:r>
            <a:r>
              <a:rPr lang="ru-RU" sz="1400" dirty="0" smtClean="0"/>
              <a:t> </a:t>
            </a:r>
            <a:r>
              <a:rPr lang="ru-RU" sz="1400" dirty="0" err="1" smtClean="0"/>
              <a:t>формування</a:t>
            </a:r>
            <a:r>
              <a:rPr lang="ru-RU" sz="1400" dirty="0" smtClean="0"/>
              <a:t> регулярного ринку </a:t>
            </a:r>
            <a:r>
              <a:rPr lang="ru-RU" sz="1400" dirty="0" err="1" smtClean="0"/>
              <a:t>товаровиробникам</a:t>
            </a:r>
            <a:r>
              <a:rPr lang="ru-RU" sz="1400" dirty="0" smtClean="0"/>
              <a:t> </a:t>
            </a:r>
            <a:r>
              <a:rPr lang="ru-RU" sz="1400" dirty="0" err="1" smtClean="0"/>
              <a:t>дедалі</a:t>
            </a:r>
            <a:r>
              <a:rPr lang="ru-RU" sz="1400" dirty="0" smtClean="0"/>
              <a:t> </a:t>
            </a:r>
            <a:r>
              <a:rPr lang="ru-RU" sz="1400" dirty="0" err="1" smtClean="0"/>
              <a:t>більше</a:t>
            </a:r>
            <a:r>
              <a:rPr lang="ru-RU" sz="1400" dirty="0" smtClean="0"/>
              <a:t> часу </a:t>
            </a:r>
            <a:r>
              <a:rPr lang="ru-RU" sz="1400" dirty="0" err="1" smtClean="0"/>
              <a:t>потрібно</a:t>
            </a:r>
            <a:r>
              <a:rPr lang="ru-RU" sz="1400" dirty="0" smtClean="0"/>
              <a:t> </a:t>
            </a:r>
            <a:r>
              <a:rPr lang="ru-RU" sz="1400" dirty="0" err="1" smtClean="0"/>
              <a:t>було</a:t>
            </a:r>
            <a:r>
              <a:rPr lang="ru-RU" sz="1400" dirty="0" smtClean="0"/>
              <a:t> для </a:t>
            </a:r>
            <a:r>
              <a:rPr lang="ru-RU" sz="1400" dirty="0" err="1" smtClean="0"/>
              <a:t>пошуку</a:t>
            </a:r>
            <a:r>
              <a:rPr lang="ru-RU" sz="1400" dirty="0" smtClean="0"/>
              <a:t> </a:t>
            </a:r>
            <a:r>
              <a:rPr lang="ru-RU" sz="1400" dirty="0" err="1" smtClean="0"/>
              <a:t>товару-еквівалента</a:t>
            </a:r>
            <a:r>
              <a:rPr lang="ru-RU" sz="1400" dirty="0" smtClean="0"/>
              <a:t>. </a:t>
            </a:r>
            <a:r>
              <a:rPr lang="ru-RU" sz="1400" dirty="0" err="1" smtClean="0"/>
              <a:t>Це</a:t>
            </a:r>
            <a:r>
              <a:rPr lang="ru-RU" sz="1400" dirty="0" smtClean="0"/>
              <a:t> </a:t>
            </a:r>
            <a:r>
              <a:rPr lang="ru-RU" sz="1400" dirty="0" err="1" smtClean="0"/>
              <a:t>зумовило</a:t>
            </a:r>
            <a:r>
              <a:rPr lang="ru-RU" sz="1400" dirty="0" smtClean="0"/>
              <a:t> </a:t>
            </a:r>
            <a:r>
              <a:rPr lang="ru-RU" sz="1400" dirty="0" err="1" smtClean="0"/>
              <a:t>виділення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із</a:t>
            </a:r>
            <a:r>
              <a:rPr lang="ru-RU" sz="1400" dirty="0" smtClean="0"/>
              <a:t> </a:t>
            </a:r>
            <a:r>
              <a:rPr lang="ru-RU" sz="1400" dirty="0" err="1" smtClean="0"/>
              <a:t>загального</a:t>
            </a:r>
            <a:r>
              <a:rPr lang="ru-RU" sz="1400" dirty="0" smtClean="0"/>
              <a:t> ряду </a:t>
            </a:r>
            <a:r>
              <a:rPr lang="ru-RU" sz="1400" dirty="0" err="1" smtClean="0"/>
              <a:t>товарів</a:t>
            </a:r>
            <a:r>
              <a:rPr lang="ru-RU" sz="1400" dirty="0" smtClean="0"/>
              <a:t> одного, </a:t>
            </a:r>
            <a:r>
              <a:rPr lang="ru-RU" sz="1400" dirty="0" err="1" smtClean="0"/>
              <a:t>який</a:t>
            </a:r>
            <a:r>
              <a:rPr lang="ru-RU" sz="1400" dirty="0" smtClean="0"/>
              <a:t> </a:t>
            </a:r>
            <a:r>
              <a:rPr lang="ru-RU" sz="1400" dirty="0" err="1" smtClean="0"/>
              <a:t>був</a:t>
            </a:r>
            <a:r>
              <a:rPr lang="ru-RU" sz="1400" dirty="0" smtClean="0"/>
              <a:t> </a:t>
            </a:r>
            <a:r>
              <a:rPr lang="ru-RU" sz="1400" dirty="0" err="1" smtClean="0"/>
              <a:t>найбільшою</a:t>
            </a:r>
            <a:r>
              <a:rPr lang="ru-RU" sz="1400" dirty="0" smtClean="0"/>
              <a:t> </a:t>
            </a:r>
            <a:r>
              <a:rPr lang="ru-RU" sz="1400" dirty="0" err="1" smtClean="0"/>
              <a:t>цінністю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став </a:t>
            </a:r>
            <a:r>
              <a:rPr lang="ru-RU" sz="1400" dirty="0" err="1" smtClean="0"/>
              <a:t>відігравати</a:t>
            </a:r>
            <a:r>
              <a:rPr lang="ru-RU" sz="1400" dirty="0" smtClean="0"/>
              <a:t> роль </a:t>
            </a:r>
            <a:r>
              <a:rPr lang="ru-RU" sz="1400" dirty="0" err="1" smtClean="0"/>
              <a:t>загального</a:t>
            </a:r>
            <a:r>
              <a:rPr lang="ru-RU" sz="1400" dirty="0" smtClean="0"/>
              <a:t> </a:t>
            </a:r>
            <a:r>
              <a:rPr lang="ru-RU" sz="1400" dirty="0" err="1" smtClean="0"/>
              <a:t>еквівалента</a:t>
            </a:r>
            <a:r>
              <a:rPr lang="ru-RU" sz="1400" dirty="0" smtClean="0"/>
              <a:t>. Але на </a:t>
            </a:r>
            <a:r>
              <a:rPr lang="ru-RU" sz="1400" dirty="0" err="1" smtClean="0"/>
              <a:t>різних</a:t>
            </a:r>
            <a:r>
              <a:rPr lang="ru-RU" sz="1400" dirty="0" smtClean="0"/>
              <a:t> ринках у </a:t>
            </a:r>
            <a:r>
              <a:rPr lang="ru-RU" sz="1400" dirty="0" err="1" smtClean="0"/>
              <a:t>ролі</a:t>
            </a:r>
            <a:r>
              <a:rPr lang="ru-RU" sz="1400" dirty="0" smtClean="0"/>
              <a:t> </a:t>
            </a:r>
            <a:r>
              <a:rPr lang="ru-RU" sz="1400" dirty="0" err="1" smtClean="0"/>
              <a:t>загального</a:t>
            </a:r>
            <a:r>
              <a:rPr lang="ru-RU" sz="1400" dirty="0" smtClean="0"/>
              <a:t> </a:t>
            </a:r>
            <a:r>
              <a:rPr lang="ru-RU" sz="1400" dirty="0" err="1" smtClean="0"/>
              <a:t>еквівалента</a:t>
            </a:r>
            <a:r>
              <a:rPr lang="ru-RU" sz="1400" dirty="0" smtClean="0"/>
              <a:t> могли </a:t>
            </a:r>
            <a:r>
              <a:rPr lang="ru-RU" sz="1400" dirty="0" err="1" smtClean="0"/>
              <a:t>виступати</a:t>
            </a:r>
            <a:r>
              <a:rPr lang="ru-RU" sz="1400" dirty="0" smtClean="0"/>
              <a:t> </a:t>
            </a:r>
            <a:r>
              <a:rPr lang="ru-RU" sz="1400" dirty="0" err="1" smtClean="0"/>
              <a:t>різні</a:t>
            </a:r>
            <a:r>
              <a:rPr lang="ru-RU" sz="1400" dirty="0" smtClean="0"/>
              <a:t> </a:t>
            </a:r>
            <a:r>
              <a:rPr lang="ru-RU" sz="1400" dirty="0" err="1" smtClean="0"/>
              <a:t>товари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544616"/>
          </a:xfrm>
        </p:spPr>
        <p:txBody>
          <a:bodyPr>
            <a:normAutofit fontScale="47500" lnSpcReduction="20000"/>
          </a:bodyPr>
          <a:lstStyle/>
          <a:p>
            <a:r>
              <a:rPr lang="ru-RU" dirty="0" err="1" smtClean="0"/>
              <a:t>Новий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у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обміну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досягнутий</a:t>
            </a:r>
            <a:r>
              <a:rPr lang="ru-RU" dirty="0" smtClean="0"/>
              <a:t>, коли </a:t>
            </a:r>
            <a:r>
              <a:rPr lang="ru-RU" dirty="0" err="1" smtClean="0"/>
              <a:t>сформувалися</a:t>
            </a:r>
            <a:r>
              <a:rPr lang="ru-RU" dirty="0" smtClean="0"/>
              <a:t> </a:t>
            </a:r>
            <a:r>
              <a:rPr lang="ru-RU" dirty="0" err="1" smtClean="0"/>
              <a:t>міжтериторіальні</a:t>
            </a:r>
            <a:r>
              <a:rPr lang="ru-RU" dirty="0" smtClean="0"/>
              <a:t> </a:t>
            </a:r>
            <a:r>
              <a:rPr lang="ru-RU" dirty="0" err="1" smtClean="0"/>
              <a:t>ринкові</a:t>
            </a:r>
            <a:r>
              <a:rPr lang="ru-RU" dirty="0" smtClean="0"/>
              <a:t> </a:t>
            </a:r>
            <a:r>
              <a:rPr lang="ru-RU" dirty="0" err="1" smtClean="0"/>
              <a:t>зв'язки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на ринку </a:t>
            </a:r>
            <a:r>
              <a:rPr lang="ru-RU" dirty="0" err="1" smtClean="0"/>
              <a:t>з'явилися</a:t>
            </a:r>
            <a:r>
              <a:rPr lang="ru-RU" dirty="0" smtClean="0"/>
              <a:t> </a:t>
            </a:r>
            <a:r>
              <a:rPr lang="ru-RU" dirty="0" err="1" smtClean="0"/>
              <a:t>суб'єкти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виробляли</a:t>
            </a:r>
            <a:r>
              <a:rPr lang="ru-RU" dirty="0" smtClean="0"/>
              <a:t> </a:t>
            </a:r>
            <a:r>
              <a:rPr lang="ru-RU" dirty="0" err="1" smtClean="0"/>
              <a:t>продукцію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для продажу. У </a:t>
            </a:r>
            <a:r>
              <a:rPr lang="ru-RU" dirty="0" err="1" smtClean="0"/>
              <a:t>цих</a:t>
            </a:r>
            <a:r>
              <a:rPr lang="ru-RU" dirty="0" smtClean="0"/>
              <a:t> </a:t>
            </a:r>
            <a:r>
              <a:rPr lang="ru-RU" dirty="0" err="1" smtClean="0"/>
              <a:t>суб'єктів</a:t>
            </a:r>
            <a:r>
              <a:rPr lang="ru-RU" dirty="0" smtClean="0"/>
              <a:t> </a:t>
            </a:r>
            <a:r>
              <a:rPr lang="ru-RU" dirty="0" err="1" smtClean="0"/>
              <a:t>виникла</a:t>
            </a:r>
            <a:r>
              <a:rPr lang="ru-RU" dirty="0" smtClean="0"/>
              <a:t> потреба </a:t>
            </a:r>
            <a:r>
              <a:rPr lang="ru-RU" dirty="0" err="1" smtClean="0"/>
              <a:t>зберігати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накопичувати</a:t>
            </a:r>
            <a:r>
              <a:rPr lang="ru-RU" dirty="0" smtClean="0"/>
              <a:t> </a:t>
            </a:r>
            <a:r>
              <a:rPr lang="ru-RU" dirty="0" err="1" smtClean="0"/>
              <a:t>чистину</a:t>
            </a:r>
            <a:r>
              <a:rPr lang="ru-RU" dirty="0" smtClean="0"/>
              <a:t> </a:t>
            </a:r>
            <a:r>
              <a:rPr lang="ru-RU" dirty="0" err="1" smtClean="0"/>
              <a:t>створеної</a:t>
            </a:r>
            <a:r>
              <a:rPr lang="ru-RU" dirty="0" smtClean="0"/>
              <a:t> </a:t>
            </a:r>
            <a:r>
              <a:rPr lang="ru-RU" dirty="0" err="1" smtClean="0"/>
              <a:t>вартості</a:t>
            </a:r>
            <a:r>
              <a:rPr lang="ru-RU" dirty="0" smtClean="0"/>
              <a:t>. За таких умов стало </a:t>
            </a:r>
            <a:r>
              <a:rPr lang="ru-RU" dirty="0" err="1" smtClean="0"/>
              <a:t>необхідним</a:t>
            </a:r>
            <a:r>
              <a:rPr lang="ru-RU" dirty="0" smtClean="0"/>
              <a:t> </a:t>
            </a:r>
            <a:r>
              <a:rPr lang="ru-RU" dirty="0" err="1" smtClean="0"/>
              <a:t>міцніше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триваліше</a:t>
            </a:r>
            <a:r>
              <a:rPr lang="ru-RU" dirty="0" smtClean="0"/>
              <a:t> </a:t>
            </a:r>
            <a:r>
              <a:rPr lang="ru-RU" dirty="0" err="1" smtClean="0"/>
              <a:t>закріплення</a:t>
            </a:r>
            <a:r>
              <a:rPr lang="ru-RU" dirty="0" smtClean="0"/>
              <a:t> </a:t>
            </a:r>
            <a:r>
              <a:rPr lang="ru-RU" dirty="0" err="1" smtClean="0"/>
              <a:t>ролі</a:t>
            </a:r>
            <a:r>
              <a:rPr lang="ru-RU" dirty="0" smtClean="0"/>
              <a:t> </a:t>
            </a:r>
            <a:r>
              <a:rPr lang="ru-RU" dirty="0" err="1" smtClean="0"/>
              <a:t>загального</a:t>
            </a:r>
            <a:r>
              <a:rPr lang="ru-RU" dirty="0" smtClean="0"/>
              <a:t> </a:t>
            </a:r>
            <a:r>
              <a:rPr lang="ru-RU" dirty="0" err="1" smtClean="0"/>
              <a:t>еквівалента</a:t>
            </a:r>
            <a:r>
              <a:rPr lang="ru-RU" dirty="0" smtClean="0"/>
              <a:t> за одним товаром. Тому </a:t>
            </a:r>
            <a:r>
              <a:rPr lang="ru-RU" dirty="0" err="1" smtClean="0"/>
              <a:t>загальна</a:t>
            </a:r>
            <a:r>
              <a:rPr lang="ru-RU" dirty="0" smtClean="0"/>
              <a:t> форма </a:t>
            </a:r>
            <a:r>
              <a:rPr lang="ru-RU" dirty="0" err="1" smtClean="0"/>
              <a:t>вартості</a:t>
            </a:r>
            <a:r>
              <a:rPr lang="ru-RU" dirty="0" smtClean="0"/>
              <a:t> переросла в </a:t>
            </a:r>
            <a:r>
              <a:rPr lang="ru-RU" dirty="0" err="1" smtClean="0"/>
              <a:t>грошову</a:t>
            </a:r>
            <a:r>
              <a:rPr lang="ru-RU" dirty="0" smtClean="0"/>
              <a:t>, а товар, за </a:t>
            </a:r>
            <a:r>
              <a:rPr lang="ru-RU" dirty="0" err="1" smtClean="0"/>
              <a:t>яким</a:t>
            </a:r>
            <a:r>
              <a:rPr lang="ru-RU" dirty="0" smtClean="0"/>
              <a:t> </a:t>
            </a:r>
            <a:r>
              <a:rPr lang="ru-RU" dirty="0" err="1" smtClean="0"/>
              <a:t>надовго</a:t>
            </a:r>
            <a:r>
              <a:rPr lang="ru-RU" dirty="0" smtClean="0"/>
              <a:t> </a:t>
            </a:r>
            <a:r>
              <a:rPr lang="ru-RU" dirty="0" err="1" smtClean="0"/>
              <a:t>закріпилися</a:t>
            </a:r>
            <a:r>
              <a:rPr lang="ru-RU" dirty="0" smtClean="0"/>
              <a:t> роль </a:t>
            </a:r>
            <a:r>
              <a:rPr lang="ru-RU" dirty="0" err="1" smtClean="0"/>
              <a:t>загального</a:t>
            </a:r>
            <a:r>
              <a:rPr lang="ru-RU" dirty="0" smtClean="0"/>
              <a:t> </a:t>
            </a:r>
            <a:r>
              <a:rPr lang="ru-RU" dirty="0" err="1" smtClean="0"/>
              <a:t>еквівалента</a:t>
            </a:r>
            <a:r>
              <a:rPr lang="ru-RU" dirty="0" smtClean="0"/>
              <a:t>, став </a:t>
            </a:r>
            <a:r>
              <a:rPr lang="ru-RU" dirty="0" err="1" smtClean="0"/>
              <a:t>грошима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Гроші</a:t>
            </a:r>
            <a:r>
              <a:rPr lang="ru-RU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товар </a:t>
            </a:r>
            <a:r>
              <a:rPr lang="ru-RU" dirty="0" err="1" smtClean="0"/>
              <a:t>товарів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в </a:t>
            </a:r>
            <a:r>
              <a:rPr lang="ru-RU" dirty="0" err="1" smtClean="0"/>
              <a:t>окремому</a:t>
            </a:r>
            <a:r>
              <a:rPr lang="ru-RU" dirty="0" smtClean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товари</a:t>
            </a:r>
            <a:r>
              <a:rPr lang="ru-RU" dirty="0" smtClean="0"/>
              <a:t>, </a:t>
            </a:r>
            <a:r>
              <a:rPr lang="ru-RU" dirty="0" err="1" smtClean="0"/>
              <a:t>чарівний</a:t>
            </a:r>
            <a:r>
              <a:rPr lang="ru-RU" dirty="0" smtClean="0"/>
              <a:t> </a:t>
            </a:r>
            <a:r>
              <a:rPr lang="ru-RU" dirty="0" err="1" smtClean="0"/>
              <a:t>засіб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перетворюватись</a:t>
            </a:r>
            <a:r>
              <a:rPr lang="ru-RU" dirty="0" smtClean="0"/>
              <a:t> у </a:t>
            </a:r>
            <a:r>
              <a:rPr lang="ru-RU" dirty="0" err="1" smtClean="0"/>
              <a:t>будь-яку</a:t>
            </a:r>
            <a:r>
              <a:rPr lang="ru-RU" dirty="0" smtClean="0"/>
              <a:t> </a:t>
            </a:r>
            <a:r>
              <a:rPr lang="ru-RU" dirty="0" err="1" smtClean="0"/>
              <a:t>товарну</a:t>
            </a:r>
            <a:r>
              <a:rPr lang="ru-RU" dirty="0" smtClean="0"/>
              <a:t> </a:t>
            </a:r>
            <a:r>
              <a:rPr lang="ru-RU" dirty="0" err="1" smtClean="0"/>
              <a:t>річ</a:t>
            </a:r>
            <a:r>
              <a:rPr lang="ru-RU" dirty="0" smtClean="0"/>
              <a:t>. </a:t>
            </a:r>
            <a:r>
              <a:rPr lang="ru-RU" dirty="0" err="1" smtClean="0"/>
              <a:t>Гроші</a:t>
            </a:r>
            <a:r>
              <a:rPr lang="ru-RU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один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найвеличніших</a:t>
            </a:r>
            <a:r>
              <a:rPr lang="ru-RU" dirty="0" smtClean="0"/>
              <a:t> </a:t>
            </a:r>
            <a:r>
              <a:rPr lang="ru-RU" dirty="0" err="1" smtClean="0"/>
              <a:t>винаходів</a:t>
            </a:r>
            <a:r>
              <a:rPr lang="ru-RU" dirty="0" smtClean="0"/>
              <a:t> </a:t>
            </a:r>
            <a:r>
              <a:rPr lang="ru-RU" dirty="0" err="1" smtClean="0"/>
              <a:t>людського</a:t>
            </a:r>
            <a:r>
              <a:rPr lang="ru-RU" dirty="0" smtClean="0"/>
              <a:t> </a:t>
            </a:r>
            <a:r>
              <a:rPr lang="ru-RU" dirty="0" err="1" smtClean="0"/>
              <a:t>розуму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Вироби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металів</a:t>
            </a:r>
            <a:r>
              <a:rPr lang="ru-RU" dirty="0" smtClean="0"/>
              <a:t>, одержавши </a:t>
            </a:r>
            <a:r>
              <a:rPr lang="ru-RU" dirty="0" err="1" smtClean="0"/>
              <a:t>широке</a:t>
            </a:r>
            <a:r>
              <a:rPr lang="ru-RU" dirty="0" smtClean="0"/>
              <a:t> </a:t>
            </a:r>
            <a:r>
              <a:rPr lang="ru-RU" dirty="0" err="1" smtClean="0"/>
              <a:t>розповсюдження</a:t>
            </a:r>
            <a:r>
              <a:rPr lang="ru-RU" dirty="0" smtClean="0"/>
              <a:t>, </a:t>
            </a:r>
            <a:r>
              <a:rPr lang="ru-RU" dirty="0" err="1" smtClean="0"/>
              <a:t>стають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ходовим</a:t>
            </a:r>
            <a:r>
              <a:rPr lang="ru-RU" dirty="0" smtClean="0"/>
              <a:t> товаром,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міняється</a:t>
            </a:r>
            <a:r>
              <a:rPr lang="ru-RU" dirty="0" smtClean="0"/>
              <a:t> на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товари</a:t>
            </a:r>
            <a:r>
              <a:rPr lang="ru-RU" dirty="0" smtClean="0"/>
              <a:t>. </a:t>
            </a:r>
            <a:r>
              <a:rPr lang="ru-RU" dirty="0" err="1" smtClean="0"/>
              <a:t>Зламки</a:t>
            </a:r>
            <a:r>
              <a:rPr lang="ru-RU" dirty="0" smtClean="0"/>
              <a:t> </a:t>
            </a:r>
            <a:r>
              <a:rPr lang="ru-RU" dirty="0" err="1" smtClean="0"/>
              <a:t>заліза</a:t>
            </a:r>
            <a:r>
              <a:rPr lang="ru-RU" dirty="0" smtClean="0"/>
              <a:t>, </a:t>
            </a:r>
            <a:r>
              <a:rPr lang="ru-RU" dirty="0" err="1" smtClean="0"/>
              <a:t>злитки</a:t>
            </a:r>
            <a:r>
              <a:rPr lang="ru-RU" dirty="0" smtClean="0"/>
              <a:t> </a:t>
            </a:r>
            <a:r>
              <a:rPr lang="ru-RU" dirty="0" err="1" smtClean="0"/>
              <a:t>міді</a:t>
            </a:r>
            <a:r>
              <a:rPr lang="ru-RU" dirty="0" smtClean="0"/>
              <a:t>, </a:t>
            </a:r>
            <a:r>
              <a:rPr lang="ru-RU" dirty="0" err="1" smtClean="0"/>
              <a:t>срібла</a:t>
            </a:r>
            <a:r>
              <a:rPr lang="ru-RU" dirty="0" smtClean="0"/>
              <a:t> та золота як </a:t>
            </a:r>
            <a:r>
              <a:rPr lang="ru-RU" dirty="0" err="1" smtClean="0"/>
              <a:t>відлиття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карбівка</a:t>
            </a:r>
            <a:r>
              <a:rPr lang="ru-RU" dirty="0" smtClean="0"/>
              <a:t> </a:t>
            </a:r>
            <a:r>
              <a:rPr lang="ru-RU" dirty="0" err="1" smtClean="0"/>
              <a:t>різних</a:t>
            </a:r>
            <a:r>
              <a:rPr lang="ru-RU" dirty="0" smtClean="0"/>
              <a:t> прикрас </a:t>
            </a:r>
            <a:r>
              <a:rPr lang="ru-RU" dirty="0" err="1" smtClean="0"/>
              <a:t>приймалися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великим </a:t>
            </a:r>
            <a:r>
              <a:rPr lang="ru-RU" dirty="0" err="1" smtClean="0"/>
              <a:t>задоволенням</a:t>
            </a:r>
            <a:r>
              <a:rPr lang="ru-RU" dirty="0" smtClean="0"/>
              <a:t>. </a:t>
            </a:r>
            <a:r>
              <a:rPr lang="ru-RU" dirty="0" err="1" smtClean="0"/>
              <a:t>Гроші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монет </a:t>
            </a:r>
            <a:r>
              <a:rPr lang="ru-RU" dirty="0" err="1" smtClean="0"/>
              <a:t>з'являються</a:t>
            </a:r>
            <a:r>
              <a:rPr lang="ru-RU" dirty="0" smtClean="0"/>
              <a:t> в </a:t>
            </a:r>
            <a:r>
              <a:rPr lang="ru-RU" dirty="0" err="1" smtClean="0"/>
              <a:t>обігу</a:t>
            </a:r>
            <a:r>
              <a:rPr lang="ru-RU" dirty="0" smtClean="0"/>
              <a:t> </a:t>
            </a:r>
            <a:r>
              <a:rPr lang="ru-RU" dirty="0" err="1" smtClean="0"/>
              <a:t>набагато</a:t>
            </a:r>
            <a:r>
              <a:rPr lang="ru-RU" dirty="0" smtClean="0"/>
              <a:t> </a:t>
            </a:r>
            <a:r>
              <a:rPr lang="ru-RU" dirty="0" err="1" smtClean="0"/>
              <a:t>пізніше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Монета - </a:t>
            </a:r>
            <a:r>
              <a:rPr lang="ru-RU" dirty="0" err="1" smtClean="0"/>
              <a:t>найдавніший</a:t>
            </a:r>
            <a:r>
              <a:rPr lang="ru-RU" dirty="0" smtClean="0"/>
              <a:t> вид грошей. Монета - слово </a:t>
            </a:r>
            <a:r>
              <a:rPr lang="ru-RU" dirty="0" err="1" smtClean="0"/>
              <a:t>латинського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, яке </a:t>
            </a:r>
            <a:r>
              <a:rPr lang="ru-RU" dirty="0" err="1" smtClean="0"/>
              <a:t>набуло</a:t>
            </a:r>
            <a:r>
              <a:rPr lang="ru-RU" dirty="0" smtClean="0"/>
              <a:t> </a:t>
            </a:r>
            <a:r>
              <a:rPr lang="ru-RU" dirty="0" err="1" smtClean="0"/>
              <a:t>поширення</a:t>
            </a:r>
            <a:r>
              <a:rPr lang="ru-RU" dirty="0" smtClean="0"/>
              <a:t> в </a:t>
            </a:r>
            <a:r>
              <a:rPr lang="ru-RU" dirty="0" err="1" smtClean="0"/>
              <a:t>античній</a:t>
            </a:r>
            <a:r>
              <a:rPr lang="ru-RU" dirty="0" smtClean="0"/>
              <a:t> </a:t>
            </a:r>
            <a:r>
              <a:rPr lang="ru-RU" dirty="0" err="1" smtClean="0"/>
              <a:t>Греції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Римі</a:t>
            </a:r>
            <a:r>
              <a:rPr lang="ru-RU" dirty="0" smtClean="0"/>
              <a:t>. Монета - один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епітетів</a:t>
            </a:r>
            <a:r>
              <a:rPr lang="ru-RU" dirty="0" smtClean="0"/>
              <a:t> </a:t>
            </a:r>
            <a:r>
              <a:rPr lang="ru-RU" dirty="0" err="1" smtClean="0"/>
              <a:t>римської</a:t>
            </a:r>
            <a:r>
              <a:rPr lang="ru-RU" dirty="0" smtClean="0"/>
              <a:t> </a:t>
            </a:r>
            <a:r>
              <a:rPr lang="ru-RU" dirty="0" err="1" smtClean="0"/>
              <a:t>богині</a:t>
            </a:r>
            <a:r>
              <a:rPr lang="ru-RU" dirty="0" smtClean="0"/>
              <a:t> </a:t>
            </a:r>
            <a:r>
              <a:rPr lang="ru-RU" dirty="0" err="1" smtClean="0"/>
              <a:t>Юнони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дослівно</a:t>
            </a:r>
            <a:r>
              <a:rPr lang="ru-RU" dirty="0" smtClean="0"/>
              <a:t> </a:t>
            </a:r>
            <a:r>
              <a:rPr lang="ru-RU" dirty="0" err="1" smtClean="0"/>
              <a:t>означає</a:t>
            </a:r>
            <a:r>
              <a:rPr lang="ru-RU" dirty="0" smtClean="0"/>
              <a:t> "</a:t>
            </a:r>
            <a:r>
              <a:rPr lang="ru-RU" dirty="0" err="1" smtClean="0"/>
              <a:t>порадниця</a:t>
            </a:r>
            <a:r>
              <a:rPr lang="ru-RU" dirty="0" smtClean="0"/>
              <a:t>", "</a:t>
            </a:r>
            <a:r>
              <a:rPr lang="ru-RU" dirty="0" err="1" smtClean="0"/>
              <a:t>попередниця</a:t>
            </a:r>
            <a:r>
              <a:rPr lang="ru-RU" dirty="0" smtClean="0"/>
              <a:t>".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Римський</a:t>
            </a:r>
            <a:r>
              <a:rPr lang="ru-RU" dirty="0" smtClean="0"/>
              <a:t> </a:t>
            </a:r>
            <a:r>
              <a:rPr lang="ru-RU" dirty="0" err="1" smtClean="0"/>
              <a:t>правоознавець</a:t>
            </a:r>
            <a:r>
              <a:rPr lang="ru-RU" dirty="0" smtClean="0"/>
              <a:t> </a:t>
            </a:r>
            <a:r>
              <a:rPr lang="en-US" dirty="0" smtClean="0"/>
              <a:t>II </a:t>
            </a:r>
            <a:r>
              <a:rPr lang="ru-RU" dirty="0" smtClean="0"/>
              <a:t>ст. </a:t>
            </a:r>
            <a:r>
              <a:rPr lang="ru-RU" dirty="0" err="1" smtClean="0"/>
              <a:t>Помпоній</a:t>
            </a:r>
            <a:r>
              <a:rPr lang="ru-RU" dirty="0" smtClean="0"/>
              <a:t> </a:t>
            </a:r>
            <a:r>
              <a:rPr lang="ru-RU" dirty="0" err="1" smtClean="0"/>
              <a:t>називає</a:t>
            </a:r>
            <a:r>
              <a:rPr lang="ru-RU" dirty="0" smtClean="0"/>
              <a:t> 289 </a:t>
            </a:r>
            <a:r>
              <a:rPr lang="ru-RU" dirty="0" err="1" smtClean="0"/>
              <a:t>рік</a:t>
            </a:r>
            <a:r>
              <a:rPr lang="ru-RU" dirty="0" smtClean="0"/>
              <a:t> до н.е. часом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спеціальної</a:t>
            </a:r>
            <a:r>
              <a:rPr lang="ru-RU" dirty="0" smtClean="0"/>
              <a:t> </a:t>
            </a:r>
            <a:r>
              <a:rPr lang="ru-RU" dirty="0" err="1" smtClean="0"/>
              <a:t>колегії</a:t>
            </a:r>
            <a:r>
              <a:rPr lang="ru-RU" dirty="0" smtClean="0"/>
              <a:t> </a:t>
            </a:r>
            <a:r>
              <a:rPr lang="ru-RU" dirty="0" err="1" smtClean="0"/>
              <a:t>магістратів</a:t>
            </a:r>
            <a:r>
              <a:rPr lang="ru-RU" dirty="0" smtClean="0"/>
              <a:t> - </a:t>
            </a:r>
            <a:r>
              <a:rPr lang="ru-RU" dirty="0" err="1" smtClean="0"/>
              <a:t>трьох</a:t>
            </a:r>
            <a:r>
              <a:rPr lang="ru-RU" dirty="0" smtClean="0"/>
              <a:t> </a:t>
            </a:r>
            <a:r>
              <a:rPr lang="ru-RU" dirty="0" err="1" smtClean="0"/>
              <a:t>мужів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виготовляють</a:t>
            </a:r>
            <a:r>
              <a:rPr lang="ru-RU" dirty="0" smtClean="0"/>
              <a:t> (</a:t>
            </a:r>
            <a:r>
              <a:rPr lang="ru-RU" dirty="0" err="1" smtClean="0"/>
              <a:t>плавлять</a:t>
            </a:r>
            <a:r>
              <a:rPr lang="ru-RU" dirty="0" smtClean="0"/>
              <a:t>, </a:t>
            </a:r>
            <a:r>
              <a:rPr lang="ru-RU" dirty="0" err="1" smtClean="0"/>
              <a:t>карбують</a:t>
            </a:r>
            <a:r>
              <a:rPr lang="ru-RU" dirty="0" smtClean="0"/>
              <a:t>)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бронзи</a:t>
            </a:r>
            <a:r>
              <a:rPr lang="ru-RU" dirty="0" smtClean="0"/>
              <a:t>, </a:t>
            </a:r>
            <a:r>
              <a:rPr lang="ru-RU" dirty="0" err="1" smtClean="0"/>
              <a:t>срібла</a:t>
            </a:r>
            <a:r>
              <a:rPr lang="ru-RU" dirty="0" smtClean="0"/>
              <a:t>, золота.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Монета </a:t>
            </a:r>
            <a:r>
              <a:rPr lang="ru-RU" dirty="0" err="1" smtClean="0"/>
              <a:t>незмінний</a:t>
            </a:r>
            <a:r>
              <a:rPr lang="ru-RU" dirty="0" smtClean="0"/>
              <a:t> </a:t>
            </a:r>
            <a:r>
              <a:rPr lang="ru-RU" dirty="0" err="1" smtClean="0"/>
              <a:t>свідок</a:t>
            </a:r>
            <a:r>
              <a:rPr lang="ru-RU" dirty="0" smtClean="0"/>
              <a:t> </a:t>
            </a:r>
            <a:r>
              <a:rPr lang="ru-RU" dirty="0" err="1" smtClean="0"/>
              <a:t>еволюції</a:t>
            </a:r>
            <a:r>
              <a:rPr lang="ru-RU" dirty="0" smtClean="0"/>
              <a:t> </a:t>
            </a:r>
            <a:r>
              <a:rPr lang="ru-RU" dirty="0" err="1" smtClean="0"/>
              <a:t>економічних</a:t>
            </a:r>
            <a:r>
              <a:rPr lang="ru-RU" dirty="0" smtClean="0"/>
              <a:t> </a:t>
            </a:r>
            <a:r>
              <a:rPr lang="ru-RU" dirty="0" err="1" smtClean="0"/>
              <a:t>відносин</a:t>
            </a:r>
            <a:r>
              <a:rPr lang="ru-RU" dirty="0" smtClean="0"/>
              <a:t> та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людства</a:t>
            </a:r>
            <a:r>
              <a:rPr lang="ru-RU" dirty="0" smtClean="0"/>
              <a:t>. За </a:t>
            </a:r>
            <a:r>
              <a:rPr lang="ru-RU" dirty="0" err="1" smtClean="0"/>
              <a:t>зображеннями</a:t>
            </a:r>
            <a:r>
              <a:rPr lang="ru-RU" dirty="0" smtClean="0"/>
              <a:t> на монетах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дізнатись</a:t>
            </a:r>
            <a:r>
              <a:rPr lang="ru-RU" dirty="0" smtClean="0"/>
              <a:t> про час </a:t>
            </a:r>
            <a:r>
              <a:rPr lang="ru-RU" dirty="0" err="1" smtClean="0"/>
              <a:t>правління</a:t>
            </a:r>
            <a:r>
              <a:rPr lang="ru-RU" dirty="0" smtClean="0"/>
              <a:t> тих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володарів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Деякі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часом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засобу</a:t>
            </a:r>
            <a:r>
              <a:rPr lang="ru-RU" dirty="0" smtClean="0"/>
              <a:t> </a:t>
            </a:r>
            <a:r>
              <a:rPr lang="ru-RU" dirty="0" err="1" smtClean="0"/>
              <a:t>обігу</a:t>
            </a:r>
            <a:r>
              <a:rPr lang="ru-RU" dirty="0" smtClean="0"/>
              <a:t> </a:t>
            </a:r>
            <a:r>
              <a:rPr lang="ru-RU" dirty="0" err="1" smtClean="0"/>
              <a:t>перетворились</a:t>
            </a:r>
            <a:r>
              <a:rPr lang="ru-RU" dirty="0" smtClean="0"/>
              <a:t> у </a:t>
            </a:r>
            <a:r>
              <a:rPr lang="ru-RU" dirty="0" err="1" smtClean="0"/>
              <a:t>прикраси</a:t>
            </a:r>
            <a:r>
              <a:rPr lang="ru-RU" dirty="0" smtClean="0"/>
              <a:t> - </a:t>
            </a:r>
            <a:r>
              <a:rPr lang="ru-RU" dirty="0" err="1" smtClean="0"/>
              <a:t>намиста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монет, </a:t>
            </a:r>
            <a:r>
              <a:rPr lang="ru-RU" dirty="0" err="1" smtClean="0"/>
              <a:t>головні</a:t>
            </a:r>
            <a:r>
              <a:rPr lang="ru-RU" dirty="0" smtClean="0"/>
              <a:t> </a:t>
            </a:r>
            <a:r>
              <a:rPr lang="ru-RU" dirty="0" err="1" smtClean="0"/>
              <a:t>жіночі</a:t>
            </a:r>
            <a:r>
              <a:rPr lang="ru-RU" dirty="0" smtClean="0"/>
              <a:t> </a:t>
            </a:r>
            <a:r>
              <a:rPr lang="ru-RU" dirty="0" err="1" smtClean="0"/>
              <a:t>убори</a:t>
            </a:r>
            <a:r>
              <a:rPr lang="ru-RU" dirty="0" smtClean="0"/>
              <a:t>, </a:t>
            </a:r>
            <a:r>
              <a:rPr lang="ru-RU" dirty="0" err="1" smtClean="0"/>
              <a:t>прикрашені</a:t>
            </a:r>
            <a:r>
              <a:rPr lang="ru-RU" dirty="0" smtClean="0"/>
              <a:t> монетами.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23528" y="116632"/>
            <a:ext cx="8686800" cy="1010742"/>
          </a:xfrm>
        </p:spPr>
        <p:txBody>
          <a:bodyPr>
            <a:normAutofit/>
          </a:bodyPr>
          <a:lstStyle/>
          <a:p>
            <a:r>
              <a:rPr lang="ru-RU" sz="1800" dirty="0" err="1" smtClean="0"/>
              <a:t>Перші</a:t>
            </a:r>
            <a:r>
              <a:rPr lang="ru-RU" sz="1800" dirty="0" smtClean="0"/>
              <a:t> </a:t>
            </a:r>
            <a:r>
              <a:rPr lang="ru-RU" sz="1800" dirty="0" err="1" smtClean="0"/>
              <a:t>монети</a:t>
            </a:r>
            <a:r>
              <a:rPr lang="ru-RU" sz="1800" dirty="0" smtClean="0"/>
              <a:t> на </a:t>
            </a:r>
            <a:r>
              <a:rPr lang="ru-RU" sz="1800" dirty="0" err="1" smtClean="0"/>
              <a:t>території</a:t>
            </a:r>
            <a:r>
              <a:rPr lang="ru-RU" sz="1800" dirty="0" smtClean="0"/>
              <a:t> </a:t>
            </a:r>
            <a:r>
              <a:rPr lang="ru-RU" sz="1800" dirty="0" err="1" smtClean="0"/>
              <a:t>античної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Греції</a:t>
            </a:r>
            <a:r>
              <a:rPr lang="ru-RU" sz="1800" dirty="0" smtClean="0"/>
              <a:t> </a:t>
            </a:r>
            <a:r>
              <a:rPr lang="ru-RU" sz="1800" dirty="0" err="1" smtClean="0"/>
              <a:t>з'явилися</a:t>
            </a:r>
            <a:r>
              <a:rPr lang="ru-RU" sz="1800" dirty="0" smtClean="0"/>
              <a:t> у 1 тис. до н.е. </a:t>
            </a:r>
            <a:r>
              <a:rPr lang="ru-RU" sz="1800" dirty="0" err="1" smtClean="0"/>
              <a:t>Рання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поява</a:t>
            </a:r>
            <a:r>
              <a:rPr lang="ru-RU" sz="1800" dirty="0" smtClean="0"/>
              <a:t> монет </a:t>
            </a:r>
            <a:r>
              <a:rPr lang="ru-RU" sz="1800" dirty="0" err="1" smtClean="0"/>
              <a:t>була</a:t>
            </a:r>
            <a:r>
              <a:rPr lang="ru-RU" sz="1800" dirty="0" smtClean="0"/>
              <a:t> </a:t>
            </a:r>
            <a:r>
              <a:rPr lang="ru-RU" sz="1800" dirty="0" err="1" smtClean="0"/>
              <a:t>пов'язана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швидким</a:t>
            </a:r>
            <a:r>
              <a:rPr lang="ru-RU" sz="1800" dirty="0" smtClean="0"/>
              <a:t> </a:t>
            </a:r>
            <a:r>
              <a:rPr lang="ru-RU" sz="1800" dirty="0" err="1" smtClean="0"/>
              <a:t>розвитком</a:t>
            </a:r>
            <a:r>
              <a:rPr lang="ru-RU" sz="1800" dirty="0" smtClean="0"/>
              <a:t> </a:t>
            </a:r>
            <a:r>
              <a:rPr lang="ru-RU" sz="1800" dirty="0" err="1" smtClean="0"/>
              <a:t>виробництва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пожвавленням</a:t>
            </a:r>
            <a:r>
              <a:rPr lang="ru-RU" sz="1800" dirty="0" smtClean="0"/>
              <a:t> </a:t>
            </a:r>
            <a:r>
              <a:rPr lang="ru-RU" sz="1800" dirty="0" err="1" smtClean="0"/>
              <a:t>торгівлі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2050" name="Picture 2" descr="C:\Users\Влад\Desktop\bulgakova2.0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1" y="1700808"/>
            <a:ext cx="5976664" cy="41782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839200" cy="1226766"/>
          </a:xfrm>
        </p:spPr>
        <p:txBody>
          <a:bodyPr>
            <a:normAutofit fontScale="47500" lnSpcReduction="20000"/>
          </a:bodyPr>
          <a:lstStyle/>
          <a:p>
            <a:r>
              <a:rPr lang="ru-RU" dirty="0" err="1" smtClean="0"/>
              <a:t>Пройшли</a:t>
            </a:r>
            <a:r>
              <a:rPr lang="ru-RU" dirty="0" smtClean="0"/>
              <a:t> </a:t>
            </a:r>
            <a:r>
              <a:rPr lang="ru-RU" dirty="0" err="1" smtClean="0"/>
              <a:t>віки</a:t>
            </a:r>
            <a:r>
              <a:rPr lang="ru-RU" dirty="0" smtClean="0"/>
              <a:t>, </a:t>
            </a:r>
            <a:r>
              <a:rPr lang="ru-RU" dirty="0" err="1" smtClean="0"/>
              <a:t>зникли</a:t>
            </a:r>
            <a:r>
              <a:rPr lang="ru-RU" dirty="0" smtClean="0"/>
              <a:t> </a:t>
            </a:r>
            <a:r>
              <a:rPr lang="ru-RU" dirty="0" err="1" smtClean="0"/>
              <a:t>цивілізації</a:t>
            </a:r>
            <a:r>
              <a:rPr lang="ru-RU" dirty="0" smtClean="0"/>
              <a:t>, </a:t>
            </a:r>
            <a:r>
              <a:rPr lang="ru-RU" dirty="0" err="1" smtClean="0"/>
              <a:t>держави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серед</a:t>
            </a:r>
            <a:r>
              <a:rPr lang="ru-RU" dirty="0" smtClean="0"/>
              <a:t> того невеликого,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збереглось</a:t>
            </a:r>
            <a:r>
              <a:rPr lang="ru-RU" dirty="0" smtClean="0"/>
              <a:t> до </a:t>
            </a:r>
            <a:r>
              <a:rPr lang="ru-RU" dirty="0" err="1" smtClean="0"/>
              <a:t>нині</a:t>
            </a:r>
            <a:r>
              <a:rPr lang="ru-RU" dirty="0" smtClean="0"/>
              <a:t> - </a:t>
            </a:r>
            <a:r>
              <a:rPr lang="ru-RU" dirty="0" err="1" smtClean="0"/>
              <a:t>монети</a:t>
            </a:r>
            <a:r>
              <a:rPr lang="ru-RU" dirty="0" smtClean="0"/>
              <a:t> - </a:t>
            </a:r>
            <a:r>
              <a:rPr lang="ru-RU" dirty="0" err="1" smtClean="0"/>
              <a:t>згадка</a:t>
            </a:r>
            <a:r>
              <a:rPr lang="ru-RU" dirty="0" smtClean="0"/>
              <a:t> про </a:t>
            </a:r>
            <a:r>
              <a:rPr lang="ru-RU" dirty="0" err="1" smtClean="0"/>
              <a:t>давні</a:t>
            </a:r>
            <a:r>
              <a:rPr lang="ru-RU" dirty="0" smtClean="0"/>
              <a:t> народи, </a:t>
            </a:r>
            <a:r>
              <a:rPr lang="ru-RU" dirty="0" err="1" smtClean="0"/>
              <a:t>країни</a:t>
            </a:r>
            <a:r>
              <a:rPr lang="ru-RU" dirty="0" smtClean="0"/>
              <a:t>, </a:t>
            </a:r>
            <a:r>
              <a:rPr lang="ru-RU" dirty="0" err="1" smtClean="0"/>
              <a:t>події</a:t>
            </a:r>
            <a:r>
              <a:rPr lang="ru-RU" dirty="0" smtClean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вождів</a:t>
            </a:r>
            <a:r>
              <a:rPr lang="ru-RU" dirty="0" smtClean="0"/>
              <a:t>. Часто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важливим</a:t>
            </a:r>
            <a:r>
              <a:rPr lang="ru-RU" dirty="0" smtClean="0"/>
              <a:t> </a:t>
            </a:r>
            <a:r>
              <a:rPr lang="ru-RU" dirty="0" err="1" smtClean="0"/>
              <a:t>історичним</a:t>
            </a:r>
            <a:r>
              <a:rPr lang="ru-RU" dirty="0" smtClean="0"/>
              <a:t> </a:t>
            </a:r>
            <a:r>
              <a:rPr lang="ru-RU" dirty="0" err="1" smtClean="0"/>
              <a:t>джерелом</a:t>
            </a:r>
            <a:r>
              <a:rPr lang="ru-RU" dirty="0" smtClean="0"/>
              <a:t> при </a:t>
            </a:r>
            <a:r>
              <a:rPr lang="ru-RU" dirty="0" err="1" smtClean="0"/>
              <a:t>вивченні</a:t>
            </a:r>
            <a:r>
              <a:rPr lang="ru-RU" dirty="0" smtClean="0"/>
              <a:t>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подій</a:t>
            </a:r>
            <a:r>
              <a:rPr lang="ru-RU" dirty="0" smtClean="0"/>
              <a:t>, </a:t>
            </a:r>
            <a:r>
              <a:rPr lang="ru-RU" dirty="0" err="1" smtClean="0"/>
              <a:t>епох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Гроші</a:t>
            </a:r>
            <a:r>
              <a:rPr lang="ru-RU" dirty="0" smtClean="0"/>
              <a:t> </a:t>
            </a:r>
            <a:r>
              <a:rPr lang="ru-RU" dirty="0" err="1" smtClean="0"/>
              <a:t>карбувались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бронзи</a:t>
            </a:r>
            <a:r>
              <a:rPr lang="ru-RU" dirty="0" smtClean="0"/>
              <a:t>, </a:t>
            </a:r>
            <a:r>
              <a:rPr lang="ru-RU" dirty="0" err="1" smtClean="0"/>
              <a:t>значно</a:t>
            </a:r>
            <a:r>
              <a:rPr lang="ru-RU" dirty="0" smtClean="0"/>
              <a:t> </a:t>
            </a:r>
            <a:r>
              <a:rPr lang="ru-RU" dirty="0" err="1" smtClean="0"/>
              <a:t>рідше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срібла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як </a:t>
            </a:r>
            <a:r>
              <a:rPr lang="ru-RU" dirty="0" err="1" smtClean="0"/>
              <a:t>виняток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золота,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електора</a:t>
            </a:r>
            <a:endParaRPr lang="ru-RU" dirty="0"/>
          </a:p>
        </p:txBody>
      </p:sp>
      <p:pic>
        <p:nvPicPr>
          <p:cNvPr id="3074" name="Picture 2" descr="C:\Users\Влад\Desktop\bulgakova2.0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996952"/>
            <a:ext cx="4392488" cy="27453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686800" cy="4525963"/>
          </a:xfrm>
        </p:spPr>
        <p:txBody>
          <a:bodyPr/>
          <a:lstStyle/>
          <a:p>
            <a:r>
              <a:rPr lang="ru-RU" dirty="0" smtClean="0"/>
              <a:t>У </a:t>
            </a:r>
            <a:r>
              <a:rPr lang="ru-RU" dirty="0" err="1" smtClean="0"/>
              <a:t>Давній</a:t>
            </a:r>
            <a:r>
              <a:rPr lang="ru-RU" dirty="0" smtClean="0"/>
              <a:t> </a:t>
            </a:r>
            <a:r>
              <a:rPr lang="ru-RU" dirty="0" err="1" smtClean="0"/>
              <a:t>Греції</a:t>
            </a:r>
            <a:r>
              <a:rPr lang="ru-RU" dirty="0" smtClean="0"/>
              <a:t> </a:t>
            </a: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 err="1" smtClean="0"/>
              <a:t>кожний</a:t>
            </a:r>
            <a:r>
              <a:rPr lang="ru-RU" dirty="0" smtClean="0"/>
              <a:t> правитель </a:t>
            </a:r>
            <a:r>
              <a:rPr lang="ru-RU" dirty="0" err="1" smtClean="0"/>
              <a:t>карбував</a:t>
            </a:r>
            <a:r>
              <a:rPr lang="ru-RU" dirty="0" smtClean="0"/>
              <a:t> свою монету.</a:t>
            </a:r>
            <a:endParaRPr lang="ru-RU" dirty="0"/>
          </a:p>
        </p:txBody>
      </p:sp>
      <p:pic>
        <p:nvPicPr>
          <p:cNvPr id="4098" name="Picture 2" descr="C:\Users\Влад\Desktop\bulgakova2.0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492896"/>
            <a:ext cx="3992612" cy="3733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5"/>
            <a:ext cx="8686800" cy="122413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Давньому</a:t>
            </a:r>
            <a:r>
              <a:rPr lang="ru-RU" dirty="0" smtClean="0"/>
              <a:t> </a:t>
            </a:r>
            <a:r>
              <a:rPr lang="ru-RU" dirty="0" err="1" smtClean="0"/>
              <a:t>Єгипті</a:t>
            </a:r>
            <a:r>
              <a:rPr lang="ru-RU" dirty="0" smtClean="0"/>
              <a:t> грошей, як таких не </a:t>
            </a:r>
            <a:r>
              <a:rPr lang="ru-RU" dirty="0" err="1" smtClean="0"/>
              <a:t>існувало</a:t>
            </a:r>
            <a:r>
              <a:rPr lang="ru-RU" dirty="0" smtClean="0"/>
              <a:t>, </a:t>
            </a:r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платежі</a:t>
            </a:r>
            <a:r>
              <a:rPr lang="ru-RU" dirty="0" smtClean="0"/>
              <a:t> </a:t>
            </a:r>
            <a:r>
              <a:rPr lang="ru-RU" dirty="0" err="1" smtClean="0"/>
              <a:t>здійснювались</a:t>
            </a:r>
            <a:r>
              <a:rPr lang="ru-RU" dirty="0" smtClean="0"/>
              <a:t> натурою. </a:t>
            </a:r>
            <a:r>
              <a:rPr lang="ru-RU" dirty="0" err="1" smtClean="0"/>
              <a:t>Згодом</a:t>
            </a:r>
            <a:r>
              <a:rPr lang="ru-RU" dirty="0" smtClean="0"/>
              <a:t> </a:t>
            </a:r>
            <a:r>
              <a:rPr lang="ru-RU" dirty="0" err="1" smtClean="0"/>
              <a:t>еталоном</a:t>
            </a:r>
            <a:r>
              <a:rPr lang="ru-RU" dirty="0" smtClean="0"/>
              <a:t> </a:t>
            </a:r>
            <a:r>
              <a:rPr lang="ru-RU" dirty="0" err="1" smtClean="0"/>
              <a:t>вартості</a:t>
            </a:r>
            <a:r>
              <a:rPr lang="ru-RU" dirty="0" smtClean="0"/>
              <a:t> стала </a:t>
            </a:r>
            <a:r>
              <a:rPr lang="ru-RU" dirty="0" err="1" smtClean="0"/>
              <a:t>спіраль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мідного</a:t>
            </a:r>
            <a:r>
              <a:rPr lang="ru-RU" dirty="0" smtClean="0"/>
              <a:t> проводу - </a:t>
            </a:r>
            <a:r>
              <a:rPr lang="ru-RU" dirty="0" err="1" smtClean="0"/>
              <a:t>утен</a:t>
            </a:r>
            <a:r>
              <a:rPr lang="ru-RU" dirty="0" smtClean="0"/>
              <a:t>, </a:t>
            </a:r>
            <a:r>
              <a:rPr lang="ru-RU" dirty="0" err="1" smtClean="0"/>
              <a:t>із</a:t>
            </a:r>
            <a:r>
              <a:rPr lang="ru-RU" dirty="0" smtClean="0"/>
              <a:t> золотого - </a:t>
            </a:r>
            <a:r>
              <a:rPr lang="ru-RU" dirty="0" err="1" smtClean="0"/>
              <a:t>дебен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C:\Users\Влад\Desktop\bulgakova2.0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348880"/>
            <a:ext cx="3038475" cy="3848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04800" y="1125538"/>
            <a:ext cx="8686800" cy="4954587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На </a:t>
            </a:r>
            <a:r>
              <a:rPr lang="ru-RU" dirty="0" err="1" smtClean="0"/>
              <a:t>межі</a:t>
            </a:r>
            <a:r>
              <a:rPr lang="ru-RU" dirty="0" smtClean="0"/>
              <a:t> І </a:t>
            </a:r>
            <a:r>
              <a:rPr lang="ru-RU" dirty="0" err="1" smtClean="0"/>
              <a:t>тисячоліття</a:t>
            </a:r>
            <a:r>
              <a:rPr lang="ru-RU" dirty="0" smtClean="0"/>
              <a:t> </a:t>
            </a:r>
            <a:r>
              <a:rPr lang="ru-RU" dirty="0" err="1" smtClean="0"/>
              <a:t>Єгипет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впливом</a:t>
            </a:r>
            <a:r>
              <a:rPr lang="ru-RU" dirty="0" smtClean="0"/>
              <a:t> </a:t>
            </a:r>
            <a:r>
              <a:rPr lang="ru-RU" dirty="0" err="1" smtClean="0"/>
              <a:t>Греції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користувався</a:t>
            </a:r>
            <a:r>
              <a:rPr lang="ru-RU" dirty="0" smtClean="0"/>
              <a:t> </a:t>
            </a:r>
            <a:r>
              <a:rPr lang="ru-RU" dirty="0" err="1" smtClean="0"/>
              <a:t>єдиною</a:t>
            </a:r>
            <a:r>
              <a:rPr lang="ru-RU" dirty="0" smtClean="0"/>
              <a:t> грошовою </a:t>
            </a:r>
            <a:r>
              <a:rPr lang="ru-RU" dirty="0" err="1" smtClean="0"/>
              <a:t>одиницею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початку </a:t>
            </a:r>
            <a:r>
              <a:rPr lang="ru-RU" dirty="0" err="1" smtClean="0"/>
              <a:t>нової</a:t>
            </a:r>
            <a:r>
              <a:rPr lang="ru-RU" dirty="0" smtClean="0"/>
              <a:t> </a:t>
            </a:r>
            <a:r>
              <a:rPr lang="ru-RU" dirty="0" err="1" smtClean="0"/>
              <a:t>ери</a:t>
            </a:r>
            <a:r>
              <a:rPr lang="ru-RU" dirty="0" smtClean="0"/>
              <a:t> у </a:t>
            </a:r>
            <a:r>
              <a:rPr lang="ru-RU" dirty="0" err="1" smtClean="0"/>
              <a:t>Стародавньому</a:t>
            </a:r>
            <a:r>
              <a:rPr lang="ru-RU" dirty="0" smtClean="0"/>
              <a:t> </a:t>
            </a:r>
            <a:r>
              <a:rPr lang="ru-RU" dirty="0" err="1" smtClean="0"/>
              <a:t>Китаї</a:t>
            </a:r>
            <a:r>
              <a:rPr lang="ru-RU" dirty="0" smtClean="0"/>
              <a:t> </a:t>
            </a:r>
            <a:r>
              <a:rPr lang="ru-RU" dirty="0" err="1" smtClean="0"/>
              <a:t>користувалися</a:t>
            </a:r>
            <a:r>
              <a:rPr lang="ru-RU" dirty="0" smtClean="0"/>
              <a:t> </a:t>
            </a:r>
            <a:r>
              <a:rPr lang="ru-RU" dirty="0" err="1" smtClean="0"/>
              <a:t>дрібними</a:t>
            </a:r>
            <a:r>
              <a:rPr lang="ru-RU" dirty="0" smtClean="0"/>
              <a:t> монетами та великими за </a:t>
            </a:r>
            <a:r>
              <a:rPr lang="ru-RU" dirty="0" err="1" smtClean="0"/>
              <a:t>розміром</a:t>
            </a:r>
            <a:r>
              <a:rPr lang="ru-RU" dirty="0" smtClean="0"/>
              <a:t> </a:t>
            </a:r>
            <a:r>
              <a:rPr lang="ru-RU" dirty="0" err="1" smtClean="0"/>
              <a:t>грішми</a:t>
            </a:r>
            <a:r>
              <a:rPr lang="ru-RU" dirty="0" smtClean="0"/>
              <a:t>. </a:t>
            </a:r>
            <a:r>
              <a:rPr lang="ru-RU" dirty="0" err="1" smtClean="0"/>
              <a:t>Дрібні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</a:t>
            </a:r>
            <a:r>
              <a:rPr lang="ru-RU" dirty="0" err="1" smtClean="0"/>
              <a:t>мали</a:t>
            </a:r>
            <a:r>
              <a:rPr lang="ru-RU" dirty="0" smtClean="0"/>
              <a:t> </a:t>
            </a:r>
            <a:r>
              <a:rPr lang="ru-RU" dirty="0" err="1" smtClean="0"/>
              <a:t>посередині</a:t>
            </a:r>
            <a:r>
              <a:rPr lang="ru-RU" dirty="0" smtClean="0"/>
              <a:t> </a:t>
            </a:r>
            <a:r>
              <a:rPr lang="ru-RU" dirty="0" err="1" smtClean="0"/>
              <a:t>дірочки</a:t>
            </a:r>
            <a:r>
              <a:rPr lang="ru-RU" dirty="0" smtClean="0"/>
              <a:t>.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нанизували</a:t>
            </a:r>
            <a:r>
              <a:rPr lang="ru-RU" dirty="0" smtClean="0"/>
              <a:t> на </a:t>
            </a:r>
            <a:r>
              <a:rPr lang="ru-RU" dirty="0" err="1" smtClean="0"/>
              <a:t>шворки</a:t>
            </a:r>
            <a:r>
              <a:rPr lang="ru-RU" dirty="0" smtClean="0"/>
              <a:t> по </a:t>
            </a:r>
            <a:r>
              <a:rPr lang="ru-RU" dirty="0" err="1" smtClean="0"/>
              <a:t>тисячу</a:t>
            </a:r>
            <a:r>
              <a:rPr lang="ru-RU" dirty="0" smtClean="0"/>
              <a:t> штук </a:t>
            </a:r>
            <a:r>
              <a:rPr lang="ru-RU" dirty="0" err="1" smtClean="0"/>
              <a:t>і</a:t>
            </a:r>
            <a:r>
              <a:rPr lang="ru-RU" dirty="0" smtClean="0"/>
              <a:t> носили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зв'язок</a:t>
            </a:r>
            <a:r>
              <a:rPr lang="ru-RU" dirty="0" smtClean="0"/>
              <a:t>. </a:t>
            </a:r>
            <a:r>
              <a:rPr lang="ru-RU" dirty="0" err="1" smtClean="0"/>
              <a:t>Великі</a:t>
            </a:r>
            <a:r>
              <a:rPr lang="ru-RU" dirty="0" smtClean="0"/>
              <a:t> ж </a:t>
            </a:r>
            <a:r>
              <a:rPr lang="ru-RU" dirty="0" err="1" smtClean="0"/>
              <a:t>гроші</a:t>
            </a:r>
            <a:r>
              <a:rPr lang="ru-RU" dirty="0" smtClean="0"/>
              <a:t> </a:t>
            </a:r>
            <a:r>
              <a:rPr lang="ru-RU" dirty="0" err="1" smtClean="0"/>
              <a:t>мали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 </a:t>
            </a:r>
            <a:r>
              <a:rPr lang="ru-RU" dirty="0" err="1" smtClean="0"/>
              <a:t>брусків</a:t>
            </a:r>
            <a:r>
              <a:rPr lang="ru-RU" dirty="0" smtClean="0"/>
              <a:t> </a:t>
            </a:r>
            <a:r>
              <a:rPr lang="ru-RU" dirty="0" err="1" smtClean="0"/>
              <a:t>срібла</a:t>
            </a:r>
            <a:r>
              <a:rPr lang="ru-RU" dirty="0" smtClean="0"/>
              <a:t>. Коли </a:t>
            </a:r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платити</a:t>
            </a:r>
            <a:r>
              <a:rPr lang="ru-RU" dirty="0" smtClean="0"/>
              <a:t>, </a:t>
            </a:r>
            <a:r>
              <a:rPr lang="ru-RU" dirty="0" err="1" smtClean="0"/>
              <a:t>зливки</a:t>
            </a:r>
            <a:r>
              <a:rPr lang="ru-RU" dirty="0" smtClean="0"/>
              <a:t> </a:t>
            </a:r>
            <a:r>
              <a:rPr lang="ru-RU" dirty="0" err="1" smtClean="0"/>
              <a:t>розрубували</a:t>
            </a:r>
            <a:r>
              <a:rPr lang="ru-RU" dirty="0" smtClean="0"/>
              <a:t> на шматки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зважували</a:t>
            </a:r>
            <a:r>
              <a:rPr lang="ru-RU" dirty="0" smtClean="0"/>
              <a:t> на </a:t>
            </a:r>
            <a:r>
              <a:rPr lang="ru-RU" dirty="0" err="1" smtClean="0"/>
              <a:t>терезах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Розглянувши</a:t>
            </a:r>
            <a:r>
              <a:rPr lang="ru-RU" dirty="0" smtClean="0"/>
              <a:t> </a:t>
            </a:r>
            <a:r>
              <a:rPr lang="ru-RU" dirty="0" err="1" smtClean="0"/>
              <a:t>історію</a:t>
            </a:r>
            <a:r>
              <a:rPr lang="ru-RU" dirty="0" smtClean="0"/>
              <a:t> </a:t>
            </a:r>
            <a:r>
              <a:rPr lang="ru-RU" dirty="0" err="1" smtClean="0"/>
              <a:t>виникнення</a:t>
            </a:r>
            <a:r>
              <a:rPr lang="ru-RU" dirty="0" smtClean="0"/>
              <a:t> монетного </a:t>
            </a:r>
            <a:r>
              <a:rPr lang="ru-RU" dirty="0" err="1" smtClean="0"/>
              <a:t>господарства</a:t>
            </a:r>
            <a:r>
              <a:rPr lang="ru-RU" dirty="0" smtClean="0"/>
              <a:t> античного </a:t>
            </a:r>
            <a:r>
              <a:rPr lang="ru-RU" dirty="0" err="1" smtClean="0"/>
              <a:t>світу</a:t>
            </a:r>
            <a:r>
              <a:rPr lang="ru-RU" dirty="0" smtClean="0"/>
              <a:t>, </a:t>
            </a:r>
            <a:r>
              <a:rPr lang="ru-RU" dirty="0" err="1" smtClean="0"/>
              <a:t>можна</a:t>
            </a:r>
            <a:r>
              <a:rPr lang="ru-RU" dirty="0" smtClean="0"/>
              <a:t> прийти до </a:t>
            </a:r>
            <a:r>
              <a:rPr lang="ru-RU" dirty="0" err="1" smtClean="0"/>
              <a:t>висновку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по-перше</a:t>
            </a:r>
            <a:r>
              <a:rPr lang="ru-RU" dirty="0" smtClean="0"/>
              <a:t>, </a:t>
            </a:r>
            <a:r>
              <a:rPr lang="ru-RU" dirty="0" err="1" smtClean="0"/>
              <a:t>грошові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того часу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покладені</a:t>
            </a:r>
            <a:r>
              <a:rPr lang="ru-RU" dirty="0" smtClean="0"/>
              <a:t> в основу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майбутніх</a:t>
            </a:r>
            <a:r>
              <a:rPr lang="ru-RU" dirty="0" smtClean="0"/>
              <a:t> </a:t>
            </a:r>
            <a:r>
              <a:rPr lang="ru-RU" dirty="0" err="1" smtClean="0"/>
              <a:t>грошових</a:t>
            </a:r>
            <a:r>
              <a:rPr lang="ru-RU" dirty="0" smtClean="0"/>
              <a:t> систем; </a:t>
            </a:r>
            <a:r>
              <a:rPr lang="ru-RU" dirty="0" err="1" smtClean="0"/>
              <a:t>по-друге</a:t>
            </a:r>
            <a:r>
              <a:rPr lang="ru-RU" dirty="0" smtClean="0"/>
              <a:t>, </a:t>
            </a:r>
            <a:r>
              <a:rPr lang="ru-RU" dirty="0" err="1" smtClean="0"/>
              <a:t>основні</a:t>
            </a:r>
            <a:r>
              <a:rPr lang="ru-RU" dirty="0" smtClean="0"/>
              <a:t> метали (</a:t>
            </a:r>
            <a:r>
              <a:rPr lang="ru-RU" dirty="0" err="1" smtClean="0"/>
              <a:t>мідь</a:t>
            </a:r>
            <a:r>
              <a:rPr lang="ru-RU" dirty="0" smtClean="0"/>
              <a:t>, </a:t>
            </a:r>
            <a:r>
              <a:rPr lang="ru-RU" dirty="0" err="1" smtClean="0"/>
              <a:t>срібло</a:t>
            </a:r>
            <a:r>
              <a:rPr lang="ru-RU" dirty="0" smtClean="0"/>
              <a:t>, бронза, латунь),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карбувалися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в </a:t>
            </a:r>
            <a:r>
              <a:rPr lang="ru-RU" dirty="0" err="1" smtClean="0"/>
              <a:t>епоху</a:t>
            </a:r>
            <a:r>
              <a:rPr lang="ru-RU" dirty="0" smtClean="0"/>
              <a:t> </a:t>
            </a:r>
            <a:r>
              <a:rPr lang="ru-RU" dirty="0" err="1" smtClean="0"/>
              <a:t>античності</a:t>
            </a:r>
            <a:r>
              <a:rPr lang="ru-RU" dirty="0" smtClean="0"/>
              <a:t>, </a:t>
            </a:r>
            <a:r>
              <a:rPr lang="ru-RU" dirty="0" err="1" smtClean="0"/>
              <a:t>використовувались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наступні</a:t>
            </a:r>
            <a:r>
              <a:rPr lang="ru-RU" dirty="0" smtClean="0"/>
              <a:t> </a:t>
            </a:r>
            <a:r>
              <a:rPr lang="ru-RU" dirty="0" err="1" smtClean="0"/>
              <a:t>історичні</a:t>
            </a:r>
            <a:r>
              <a:rPr lang="ru-RU" dirty="0" smtClean="0"/>
              <a:t> </a:t>
            </a:r>
            <a:r>
              <a:rPr lang="ru-RU" dirty="0" err="1" smtClean="0"/>
              <a:t>епохи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Закономірно</a:t>
            </a:r>
            <a:r>
              <a:rPr lang="ru-RU" dirty="0" smtClean="0"/>
              <a:t> </a:t>
            </a:r>
            <a:r>
              <a:rPr lang="ru-RU" dirty="0" err="1" smtClean="0"/>
              <a:t>постає</a:t>
            </a:r>
            <a:r>
              <a:rPr lang="ru-RU" dirty="0" smtClean="0"/>
              <a:t> </a:t>
            </a:r>
            <a:r>
              <a:rPr lang="ru-RU" dirty="0" err="1" smtClean="0"/>
              <a:t>питання</a:t>
            </a:r>
            <a:r>
              <a:rPr lang="ru-RU" dirty="0" smtClean="0"/>
              <a:t>, де ж люди </a:t>
            </a:r>
            <a:r>
              <a:rPr lang="ru-RU" dirty="0" err="1" smtClean="0"/>
              <a:t>зберігали</a:t>
            </a:r>
            <a:r>
              <a:rPr lang="ru-RU" dirty="0" smtClean="0"/>
              <a:t> </a:t>
            </a:r>
            <a:r>
              <a:rPr lang="ru-RU" dirty="0" err="1" smtClean="0"/>
              <a:t>свої</a:t>
            </a:r>
            <a:r>
              <a:rPr lang="ru-RU" dirty="0" smtClean="0"/>
              <a:t> </a:t>
            </a:r>
            <a:r>
              <a:rPr lang="ru-RU" dirty="0" err="1" smtClean="0"/>
              <a:t>гроші</a:t>
            </a:r>
            <a:r>
              <a:rPr lang="ru-RU" dirty="0" smtClean="0"/>
              <a:t>? З </a:t>
            </a:r>
            <a:r>
              <a:rPr lang="ru-RU" dirty="0" err="1" smtClean="0"/>
              <a:t>історичних</a:t>
            </a:r>
            <a:r>
              <a:rPr lang="ru-RU" dirty="0" smtClean="0"/>
              <a:t> </a:t>
            </a:r>
            <a:r>
              <a:rPr lang="ru-RU" dirty="0" err="1" smtClean="0"/>
              <a:t>джерел</a:t>
            </a:r>
            <a:r>
              <a:rPr lang="ru-RU" dirty="0" smtClean="0"/>
              <a:t> </a:t>
            </a:r>
            <a:r>
              <a:rPr lang="ru-RU" dirty="0" err="1" smtClean="0"/>
              <a:t>відомо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в </a:t>
            </a:r>
            <a:r>
              <a:rPr lang="ru-RU" dirty="0" err="1" smtClean="0"/>
              <a:t>давньому</a:t>
            </a:r>
            <a:r>
              <a:rPr lang="ru-RU" dirty="0" smtClean="0"/>
              <a:t> </a:t>
            </a:r>
            <a:r>
              <a:rPr lang="ru-RU" dirty="0" err="1" smtClean="0"/>
              <a:t>Вавилоні</a:t>
            </a:r>
            <a:r>
              <a:rPr lang="ru-RU" dirty="0" smtClean="0"/>
              <a:t>, </a:t>
            </a:r>
            <a:r>
              <a:rPr lang="ru-RU" dirty="0" err="1" smtClean="0"/>
              <a:t>Давній</a:t>
            </a:r>
            <a:r>
              <a:rPr lang="ru-RU" dirty="0" smtClean="0"/>
              <a:t> </a:t>
            </a:r>
            <a:r>
              <a:rPr lang="ru-RU" dirty="0" err="1" smtClean="0"/>
              <a:t>Греції</a:t>
            </a:r>
            <a:r>
              <a:rPr lang="ru-RU" dirty="0" smtClean="0"/>
              <a:t>, </a:t>
            </a:r>
            <a:r>
              <a:rPr lang="ru-RU" dirty="0" err="1" smtClean="0"/>
              <a:t>Римській</a:t>
            </a:r>
            <a:r>
              <a:rPr lang="ru-RU" dirty="0" smtClean="0"/>
              <a:t> </a:t>
            </a:r>
            <a:r>
              <a:rPr lang="ru-RU" dirty="0" err="1" smtClean="0"/>
              <a:t>імперії</a:t>
            </a:r>
            <a:r>
              <a:rPr lang="ru-RU" dirty="0" smtClean="0"/>
              <a:t> </a:t>
            </a:r>
            <a:r>
              <a:rPr lang="ru-RU" dirty="0" err="1" smtClean="0"/>
              <a:t>надійним</a:t>
            </a:r>
            <a:r>
              <a:rPr lang="ru-RU" dirty="0" smtClean="0"/>
              <a:t> </a:t>
            </a:r>
            <a:r>
              <a:rPr lang="ru-RU" dirty="0" err="1" smtClean="0"/>
              <a:t>місцем</a:t>
            </a:r>
            <a:r>
              <a:rPr lang="ru-RU" dirty="0" smtClean="0"/>
              <a:t> для </a:t>
            </a:r>
            <a:r>
              <a:rPr lang="ru-RU" dirty="0" err="1" smtClean="0"/>
              <a:t>збереження</a:t>
            </a:r>
            <a:r>
              <a:rPr lang="ru-RU" dirty="0" smtClean="0"/>
              <a:t> </a:t>
            </a:r>
            <a:r>
              <a:rPr lang="ru-RU" dirty="0" err="1" smtClean="0"/>
              <a:t>коштів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скарбів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храми</a:t>
            </a:r>
            <a:r>
              <a:rPr lang="ru-RU" dirty="0" smtClean="0"/>
              <a:t>. Так, в </a:t>
            </a:r>
            <a:r>
              <a:rPr lang="ru-RU" dirty="0" err="1" smtClean="0"/>
              <a:t>Євангеліє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св. </a:t>
            </a:r>
            <a:r>
              <a:rPr lang="ru-RU" dirty="0" err="1" smtClean="0"/>
              <a:t>Іоанна</a:t>
            </a:r>
            <a:r>
              <a:rPr lang="ru-RU" dirty="0" smtClean="0"/>
              <a:t>, </a:t>
            </a:r>
            <a:r>
              <a:rPr lang="ru-RU" dirty="0" err="1" smtClean="0"/>
              <a:t>розділ</a:t>
            </a:r>
            <a:r>
              <a:rPr lang="ru-RU" dirty="0" smtClean="0"/>
              <a:t> 8, сказано,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Ісус</a:t>
            </a:r>
            <a:r>
              <a:rPr lang="ru-RU" dirty="0" smtClean="0"/>
              <a:t> Христос, </a:t>
            </a:r>
            <a:r>
              <a:rPr lang="ru-RU" dirty="0" err="1" smtClean="0"/>
              <a:t>звертаючись</a:t>
            </a:r>
            <a:r>
              <a:rPr lang="ru-RU" dirty="0" smtClean="0"/>
              <a:t> до </a:t>
            </a:r>
            <a:r>
              <a:rPr lang="ru-RU" dirty="0" err="1" smtClean="0"/>
              <a:t>фарисеїв</a:t>
            </a:r>
            <a:r>
              <a:rPr lang="ru-RU" dirty="0" smtClean="0"/>
              <a:t>, говорить: "Я - </a:t>
            </a:r>
            <a:r>
              <a:rPr lang="ru-RU" dirty="0" err="1" smtClean="0"/>
              <a:t>світло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, </a:t>
            </a:r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йде</a:t>
            </a:r>
            <a:r>
              <a:rPr lang="ru-RU" dirty="0" smtClean="0"/>
              <a:t> </a:t>
            </a:r>
            <a:r>
              <a:rPr lang="ru-RU" dirty="0" err="1" smtClean="0"/>
              <a:t>вслід</a:t>
            </a:r>
            <a:r>
              <a:rPr lang="ru-RU" dirty="0" smtClean="0"/>
              <a:t> за Мною, не буде </a:t>
            </a:r>
            <a:r>
              <a:rPr lang="ru-RU" dirty="0" err="1" smtClean="0"/>
              <a:t>ходити</a:t>
            </a:r>
            <a:r>
              <a:rPr lang="ru-RU" dirty="0" smtClean="0"/>
              <a:t> в </a:t>
            </a:r>
            <a:r>
              <a:rPr lang="ru-RU" dirty="0" err="1" smtClean="0"/>
              <a:t>темряві</a:t>
            </a:r>
            <a:r>
              <a:rPr lang="ru-RU" dirty="0" smtClean="0"/>
              <a:t>, а </a:t>
            </a:r>
            <a:r>
              <a:rPr lang="ru-RU" dirty="0" err="1" smtClean="0"/>
              <a:t>матиме</a:t>
            </a:r>
            <a:r>
              <a:rPr lang="ru-RU" dirty="0" smtClean="0"/>
              <a:t> </a:t>
            </a:r>
            <a:r>
              <a:rPr lang="ru-RU" dirty="0" err="1" smtClean="0"/>
              <a:t>світло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". </a:t>
            </a:r>
            <a:r>
              <a:rPr lang="ru-RU" dirty="0" err="1" smtClean="0"/>
              <a:t>Ці</a:t>
            </a:r>
            <a:r>
              <a:rPr lang="ru-RU" dirty="0" smtClean="0"/>
              <a:t> слова </a:t>
            </a:r>
            <a:r>
              <a:rPr lang="ru-RU" dirty="0" err="1" smtClean="0"/>
              <a:t>Ісус</a:t>
            </a:r>
            <a:r>
              <a:rPr lang="ru-RU" dirty="0" smtClean="0"/>
              <a:t> Христос </a:t>
            </a:r>
            <a:r>
              <a:rPr lang="ru-RU" dirty="0" err="1" smtClean="0"/>
              <a:t>промовив</a:t>
            </a:r>
            <a:r>
              <a:rPr lang="ru-RU" dirty="0" smtClean="0"/>
              <a:t> </a:t>
            </a:r>
            <a:r>
              <a:rPr lang="ru-RU" dirty="0" err="1" smtClean="0"/>
              <a:t>біля</a:t>
            </a:r>
            <a:r>
              <a:rPr lang="ru-RU" dirty="0" smtClean="0"/>
              <a:t> </a:t>
            </a:r>
            <a:r>
              <a:rPr lang="ru-RU" dirty="0" err="1" smtClean="0"/>
              <a:t>скарбниці</a:t>
            </a:r>
            <a:r>
              <a:rPr lang="ru-RU" dirty="0" smtClean="0"/>
              <a:t>, коли </a:t>
            </a:r>
            <a:r>
              <a:rPr lang="ru-RU" dirty="0" err="1" smtClean="0"/>
              <a:t>навчав</a:t>
            </a:r>
            <a:r>
              <a:rPr lang="ru-RU" dirty="0" smtClean="0"/>
              <a:t> у </a:t>
            </a:r>
            <a:r>
              <a:rPr lang="ru-RU" dirty="0" err="1" smtClean="0"/>
              <a:t>храмі</a:t>
            </a:r>
            <a:r>
              <a:rPr lang="ru-RU" dirty="0" smtClean="0"/>
              <a:t> 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храмах </a:t>
            </a:r>
            <a:r>
              <a:rPr lang="ru-RU" dirty="0" err="1" smtClean="0"/>
              <a:t>виконували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операції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обміну</a:t>
            </a:r>
            <a:r>
              <a:rPr lang="ru-RU" dirty="0" smtClean="0"/>
              <a:t> </a:t>
            </a:r>
            <a:r>
              <a:rPr lang="ru-RU" dirty="0" err="1" smtClean="0"/>
              <a:t>грошових</a:t>
            </a:r>
            <a:r>
              <a:rPr lang="ru-RU" dirty="0" smtClean="0"/>
              <a:t> </a:t>
            </a:r>
            <a:r>
              <a:rPr lang="ru-RU" dirty="0" err="1" smtClean="0"/>
              <a:t>одиниць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держав, </a:t>
            </a:r>
            <a:r>
              <a:rPr lang="ru-RU" dirty="0" err="1" smtClean="0"/>
              <a:t>позичали</a:t>
            </a:r>
            <a:r>
              <a:rPr lang="ru-RU" dirty="0" smtClean="0"/>
              <a:t> </a:t>
            </a:r>
            <a:r>
              <a:rPr lang="ru-RU" dirty="0" err="1" smtClean="0"/>
              <a:t>гроші</a:t>
            </a:r>
            <a:r>
              <a:rPr lang="ru-RU" dirty="0" smtClean="0"/>
              <a:t> на </a:t>
            </a:r>
            <a:r>
              <a:rPr lang="ru-RU" dirty="0" err="1" smtClean="0"/>
              <a:t>комерційні</a:t>
            </a:r>
            <a:r>
              <a:rPr lang="ru-RU" dirty="0" smtClean="0"/>
              <a:t> </a:t>
            </a:r>
            <a:r>
              <a:rPr lang="ru-RU" dirty="0" err="1" smtClean="0"/>
              <a:t>операції</a:t>
            </a:r>
            <a:r>
              <a:rPr lang="ru-RU" dirty="0" smtClean="0"/>
              <a:t>, </a:t>
            </a:r>
            <a:r>
              <a:rPr lang="ru-RU" dirty="0" err="1" smtClean="0"/>
              <a:t>особисті</a:t>
            </a:r>
            <a:r>
              <a:rPr lang="ru-RU" dirty="0" smtClean="0"/>
              <a:t> потреби. </a:t>
            </a:r>
            <a:r>
              <a:rPr lang="ru-RU" dirty="0" err="1" smtClean="0"/>
              <a:t>Місцем</a:t>
            </a:r>
            <a:r>
              <a:rPr lang="ru-RU" dirty="0" smtClean="0"/>
              <a:t>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комерційних</a:t>
            </a:r>
            <a:r>
              <a:rPr lang="ru-RU" dirty="0" smtClean="0"/>
              <a:t> </a:t>
            </a:r>
            <a:r>
              <a:rPr lang="ru-RU" dirty="0" err="1" smtClean="0"/>
              <a:t>операцій</a:t>
            </a:r>
            <a:r>
              <a:rPr lang="ru-RU" dirty="0" smtClean="0"/>
              <a:t> </a:t>
            </a:r>
            <a:r>
              <a:rPr lang="ru-RU" dirty="0" err="1" smtClean="0"/>
              <a:t>слугував</a:t>
            </a:r>
            <a:r>
              <a:rPr lang="ru-RU" dirty="0" smtClean="0"/>
              <a:t> </a:t>
            </a:r>
            <a:r>
              <a:rPr lang="ru-RU" dirty="0" err="1" smtClean="0"/>
              <a:t>звичайний</a:t>
            </a:r>
            <a:r>
              <a:rPr lang="ru-RU" dirty="0" smtClean="0"/>
              <a:t> </a:t>
            </a:r>
            <a:r>
              <a:rPr lang="ru-RU" dirty="0" err="1" smtClean="0"/>
              <a:t>стіл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лавка (</a:t>
            </a:r>
            <a:r>
              <a:rPr lang="ru-RU" dirty="0" err="1" smtClean="0"/>
              <a:t>італійською</a:t>
            </a:r>
            <a:r>
              <a:rPr lang="ru-RU" dirty="0" smtClean="0"/>
              <a:t> - "банка"). От </a:t>
            </a:r>
            <a:r>
              <a:rPr lang="ru-RU" dirty="0" err="1" smtClean="0"/>
              <a:t>звідки</a:t>
            </a:r>
            <a:r>
              <a:rPr lang="ru-RU" dirty="0" smtClean="0"/>
              <a:t> до нас </a:t>
            </a:r>
            <a:r>
              <a:rPr lang="ru-RU" dirty="0" err="1" smtClean="0"/>
              <a:t>прийшов</a:t>
            </a:r>
            <a:r>
              <a:rPr lang="ru-RU" dirty="0" smtClean="0"/>
              <a:t> </a:t>
            </a:r>
            <a:r>
              <a:rPr lang="ru-RU" dirty="0" err="1" smtClean="0"/>
              <a:t>термін</a:t>
            </a:r>
            <a:r>
              <a:rPr lang="ru-RU" dirty="0" smtClean="0"/>
              <a:t> "банк", "</a:t>
            </a:r>
            <a:r>
              <a:rPr lang="ru-RU" dirty="0" err="1" smtClean="0"/>
              <a:t>банкір</a:t>
            </a:r>
            <a:r>
              <a:rPr lang="ru-RU" dirty="0" smtClean="0"/>
              <a:t>". В </a:t>
            </a:r>
            <a:r>
              <a:rPr lang="ru-RU" dirty="0" err="1" smtClean="0"/>
              <a:t>Євангеліє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св. </a:t>
            </a:r>
            <a:r>
              <a:rPr lang="ru-RU" dirty="0" err="1" smtClean="0"/>
              <a:t>Матвія</a:t>
            </a:r>
            <a:r>
              <a:rPr lang="ru-RU" dirty="0" smtClean="0"/>
              <a:t>, глава 21, </a:t>
            </a:r>
            <a:r>
              <a:rPr lang="ru-RU" dirty="0" err="1" smtClean="0"/>
              <a:t>розділ</a:t>
            </a:r>
            <a:r>
              <a:rPr lang="ru-RU" dirty="0" smtClean="0"/>
              <a:t> 12 "</a:t>
            </a:r>
            <a:r>
              <a:rPr lang="ru-RU" dirty="0" err="1" smtClean="0"/>
              <a:t>Очищення</a:t>
            </a:r>
            <a:r>
              <a:rPr lang="ru-RU" dirty="0" smtClean="0"/>
              <a:t> Храму" сказано: "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Ісус</a:t>
            </a:r>
            <a:r>
              <a:rPr lang="ru-RU" dirty="0" smtClean="0"/>
              <a:t> </a:t>
            </a:r>
            <a:r>
              <a:rPr lang="ru-RU" dirty="0" err="1" smtClean="0"/>
              <a:t>увійшов</a:t>
            </a:r>
            <a:r>
              <a:rPr lang="ru-RU" dirty="0" smtClean="0"/>
              <a:t> у храм Божий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вигнав</a:t>
            </a:r>
            <a:r>
              <a:rPr lang="ru-RU" dirty="0" smtClean="0"/>
              <a:t> </a:t>
            </a:r>
            <a:r>
              <a:rPr lang="ru-RU" dirty="0" err="1" smtClean="0"/>
              <a:t>усіх</a:t>
            </a:r>
            <a:r>
              <a:rPr lang="ru-RU" dirty="0" smtClean="0"/>
              <a:t> </a:t>
            </a:r>
            <a:r>
              <a:rPr lang="ru-RU" dirty="0" err="1" smtClean="0"/>
              <a:t>продавців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покупців</a:t>
            </a:r>
            <a:r>
              <a:rPr lang="ru-RU" dirty="0" smtClean="0"/>
              <a:t> у </a:t>
            </a:r>
            <a:r>
              <a:rPr lang="ru-RU" dirty="0" err="1" smtClean="0"/>
              <a:t>храмі</a:t>
            </a:r>
            <a:r>
              <a:rPr lang="ru-RU" dirty="0" smtClean="0"/>
              <a:t> та </a:t>
            </a:r>
            <a:r>
              <a:rPr lang="ru-RU" dirty="0" err="1" smtClean="0"/>
              <a:t>поперевертав</a:t>
            </a:r>
            <a:r>
              <a:rPr lang="ru-RU" dirty="0" smtClean="0"/>
              <a:t> </a:t>
            </a:r>
            <a:r>
              <a:rPr lang="ru-RU" dirty="0" err="1" smtClean="0"/>
              <a:t>столи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лавки </a:t>
            </a:r>
            <a:r>
              <a:rPr lang="ru-RU" dirty="0" err="1" smtClean="0"/>
              <a:t>продавцям</a:t>
            </a:r>
            <a:r>
              <a:rPr lang="ru-RU" dirty="0" smtClean="0"/>
              <a:t> </a:t>
            </a:r>
            <a:r>
              <a:rPr lang="ru-RU" dirty="0" err="1" smtClean="0"/>
              <a:t>голубів</a:t>
            </a:r>
            <a:r>
              <a:rPr lang="ru-RU" dirty="0" smtClean="0"/>
              <a:t>". За законами, храм не повинен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виконувати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96752"/>
            <a:ext cx="8686800" cy="6264696"/>
          </a:xfrm>
        </p:spPr>
        <p:txBody>
          <a:bodyPr>
            <a:noAutofit/>
          </a:bodyPr>
          <a:lstStyle/>
          <a:p>
            <a:r>
              <a:rPr lang="ru-RU" sz="1600" dirty="0" smtClean="0"/>
              <a:t>Причиною </a:t>
            </a:r>
            <a:r>
              <a:rPr lang="ru-RU" sz="1600" dirty="0" err="1" smtClean="0"/>
              <a:t>зародження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банків</a:t>
            </a:r>
            <a:r>
              <a:rPr lang="ru-RU" sz="1600" dirty="0" smtClean="0"/>
              <a:t> </a:t>
            </a:r>
            <a:r>
              <a:rPr lang="ru-RU" sz="1600" dirty="0" err="1" smtClean="0"/>
              <a:t>було</a:t>
            </a:r>
            <a:r>
              <a:rPr lang="ru-RU" sz="1600" dirty="0" smtClean="0"/>
              <a:t> </a:t>
            </a:r>
            <a:r>
              <a:rPr lang="ru-RU" sz="1600" dirty="0" err="1" smtClean="0"/>
              <a:t>прагнення</a:t>
            </a:r>
            <a:r>
              <a:rPr lang="ru-RU" sz="1600" dirty="0" smtClean="0"/>
              <a:t> людей </a:t>
            </a:r>
            <a:r>
              <a:rPr lang="ru-RU" sz="1600" dirty="0" err="1" smtClean="0"/>
              <a:t>надійно</a:t>
            </a:r>
            <a:r>
              <a:rPr lang="ru-RU" sz="1600" dirty="0" smtClean="0"/>
              <a:t> </a:t>
            </a:r>
            <a:r>
              <a:rPr lang="ru-RU" sz="1600" dirty="0" err="1" smtClean="0"/>
              <a:t>заховати</a:t>
            </a:r>
            <a:r>
              <a:rPr lang="ru-RU" sz="1600" dirty="0" smtClean="0"/>
              <a:t> </a:t>
            </a:r>
            <a:r>
              <a:rPr lang="ru-RU" sz="1600" dirty="0" err="1" smtClean="0"/>
              <a:t>свій</a:t>
            </a:r>
            <a:r>
              <a:rPr lang="ru-RU" sz="1600" dirty="0" smtClean="0"/>
              <a:t> скарб. </a:t>
            </a:r>
            <a:r>
              <a:rPr lang="ru-RU" sz="1600" dirty="0" err="1" smtClean="0"/>
              <a:t>Багато</a:t>
            </a:r>
            <a:r>
              <a:rPr lang="ru-RU" sz="1600" dirty="0" smtClean="0"/>
              <a:t> людей, </a:t>
            </a:r>
            <a:r>
              <a:rPr lang="ru-RU" sz="1600" dirty="0" err="1" smtClean="0"/>
              <a:t>вважаючи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самим </a:t>
            </a:r>
            <a:r>
              <a:rPr lang="ru-RU" sz="1600" dirty="0" err="1" smtClean="0"/>
              <a:t>надійним</a:t>
            </a:r>
            <a:r>
              <a:rPr lang="ru-RU" sz="1600" dirty="0" smtClean="0"/>
              <a:t> </a:t>
            </a:r>
            <a:r>
              <a:rPr lang="ru-RU" sz="1600" dirty="0" err="1" smtClean="0"/>
              <a:t>місцем</a:t>
            </a:r>
            <a:r>
              <a:rPr lang="ru-RU" sz="1600" dirty="0" smtClean="0"/>
              <a:t> для </a:t>
            </a:r>
            <a:r>
              <a:rPr lang="ru-RU" sz="1600" dirty="0" err="1" smtClean="0"/>
              <a:t>зберігання</a:t>
            </a:r>
            <a:r>
              <a:rPr lang="ru-RU" sz="1600" dirty="0" smtClean="0"/>
              <a:t> скарбу </a:t>
            </a:r>
            <a:r>
              <a:rPr lang="ru-RU" sz="1600" dirty="0" err="1" smtClean="0"/>
              <a:t>є</a:t>
            </a:r>
            <a:r>
              <a:rPr lang="ru-RU" sz="1600" dirty="0" smtClean="0"/>
              <a:t> земля, </a:t>
            </a:r>
            <a:r>
              <a:rPr lang="ru-RU" sz="1600" dirty="0" err="1" smtClean="0"/>
              <a:t>закопували</a:t>
            </a:r>
            <a:r>
              <a:rPr lang="ru-RU" sz="1600" dirty="0" smtClean="0"/>
              <a:t>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в </a:t>
            </a:r>
            <a:r>
              <a:rPr lang="ru-RU" sz="1600" dirty="0" err="1" smtClean="0"/>
              <a:t>таємному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місці</a:t>
            </a:r>
            <a:r>
              <a:rPr lang="ru-RU" sz="1600" dirty="0" smtClean="0"/>
              <a:t>. </a:t>
            </a:r>
            <a:r>
              <a:rPr lang="ru-RU" sz="1600" dirty="0" err="1" smtClean="0"/>
              <a:t>Таку</a:t>
            </a:r>
            <a:r>
              <a:rPr lang="ru-RU" sz="1600" dirty="0" smtClean="0"/>
              <a:t> думку </a:t>
            </a:r>
            <a:r>
              <a:rPr lang="ru-RU" sz="1600" dirty="0" err="1" smtClean="0"/>
              <a:t>поділяли</a:t>
            </a:r>
            <a:r>
              <a:rPr lang="ru-RU" sz="1600" dirty="0" smtClean="0"/>
              <a:t> не </a:t>
            </a:r>
            <a:r>
              <a:rPr lang="ru-RU" sz="1600" dirty="0" err="1" smtClean="0"/>
              <a:t>всі</a:t>
            </a:r>
            <a:r>
              <a:rPr lang="ru-RU" sz="1600" dirty="0" smtClean="0"/>
              <a:t>. </a:t>
            </a:r>
            <a:r>
              <a:rPr lang="ru-RU" sz="1600" dirty="0" err="1" smtClean="0"/>
              <a:t>Наприклад</a:t>
            </a:r>
            <a:r>
              <a:rPr lang="ru-RU" sz="1600" dirty="0" smtClean="0"/>
              <a:t>, </a:t>
            </a:r>
            <a:r>
              <a:rPr lang="ru-RU" sz="1600" dirty="0" err="1" smtClean="0"/>
              <a:t>Уільям</a:t>
            </a:r>
            <a:r>
              <a:rPr lang="ru-RU" sz="1600" dirty="0" smtClean="0"/>
              <a:t> </a:t>
            </a:r>
            <a:r>
              <a:rPr lang="ru-RU" sz="1600" dirty="0" err="1" smtClean="0"/>
              <a:t>Шекспір</a:t>
            </a:r>
            <a:r>
              <a:rPr lang="ru-RU" sz="1600" dirty="0" smtClean="0"/>
              <a:t> писав: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err="1" smtClean="0"/>
              <a:t>Заритий</a:t>
            </a:r>
            <a:r>
              <a:rPr lang="ru-RU" sz="1600" dirty="0" smtClean="0"/>
              <a:t> скарб </a:t>
            </a:r>
            <a:r>
              <a:rPr lang="ru-RU" sz="1600" dirty="0" err="1" smtClean="0"/>
              <a:t>ржавіє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гниє</a:t>
            </a:r>
            <a:r>
              <a:rPr lang="ru-RU" sz="1600" dirty="0" smtClean="0"/>
              <a:t> </a:t>
            </a:r>
            <a:r>
              <a:rPr lang="ru-RU" sz="1600" dirty="0" err="1" smtClean="0"/>
              <a:t>Лиш</a:t>
            </a:r>
            <a:r>
              <a:rPr lang="ru-RU" sz="1600" dirty="0" smtClean="0"/>
              <a:t> в </a:t>
            </a:r>
            <a:r>
              <a:rPr lang="ru-RU" sz="1600" dirty="0" err="1" smtClean="0"/>
              <a:t>обігу</a:t>
            </a:r>
            <a:r>
              <a:rPr lang="ru-RU" sz="1600" dirty="0" smtClean="0"/>
              <a:t> </a:t>
            </a:r>
            <a:r>
              <a:rPr lang="ru-RU" sz="1600" dirty="0" err="1" smtClean="0"/>
              <a:t>воно</a:t>
            </a:r>
            <a:r>
              <a:rPr lang="ru-RU" sz="1600" dirty="0" smtClean="0"/>
              <a:t> росте.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err="1" smtClean="0"/>
              <a:t>Проте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відомо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скарби</a:t>
            </a:r>
            <a:r>
              <a:rPr lang="ru-RU" sz="1600" dirty="0" smtClean="0"/>
              <a:t> </a:t>
            </a:r>
            <a:r>
              <a:rPr lang="ru-RU" sz="1600" dirty="0" err="1" smtClean="0"/>
              <a:t>Стародавнього</a:t>
            </a:r>
            <a:r>
              <a:rPr lang="ru-RU" sz="1600" dirty="0" smtClean="0"/>
              <a:t> </a:t>
            </a:r>
            <a:r>
              <a:rPr lang="ru-RU" sz="1600" dirty="0" err="1" smtClean="0"/>
              <a:t>Єгипту</a:t>
            </a:r>
            <a:r>
              <a:rPr lang="ru-RU" sz="1600" dirty="0" smtClean="0"/>
              <a:t> </a:t>
            </a:r>
            <a:r>
              <a:rPr lang="ru-RU" sz="1600" dirty="0" err="1" smtClean="0"/>
              <a:t>здебільшого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заховано</a:t>
            </a:r>
            <a:r>
              <a:rPr lang="ru-RU" sz="1600" dirty="0" smtClean="0"/>
              <a:t> у </a:t>
            </a:r>
            <a:r>
              <a:rPr lang="ru-RU" sz="1600" dirty="0" err="1" smtClean="0"/>
              <a:t>землі</a:t>
            </a:r>
            <a:r>
              <a:rPr lang="ru-RU" sz="1600" dirty="0" smtClean="0"/>
              <a:t>, </a:t>
            </a:r>
            <a:r>
              <a:rPr lang="ru-RU" sz="1600" dirty="0" err="1" smtClean="0"/>
              <a:t>гробницях</a:t>
            </a:r>
            <a:r>
              <a:rPr lang="ru-RU" sz="1600" dirty="0" smtClean="0"/>
              <a:t>, </a:t>
            </a:r>
            <a:r>
              <a:rPr lang="ru-RU" sz="1600" dirty="0" err="1" smtClean="0"/>
              <a:t>підземних</a:t>
            </a:r>
            <a:r>
              <a:rPr lang="ru-RU" sz="1600" dirty="0" smtClean="0"/>
              <a:t> царствах </a:t>
            </a:r>
            <a:r>
              <a:rPr lang="ru-RU" sz="1600" dirty="0" err="1" smtClean="0"/>
              <a:t>стародавніх</a:t>
            </a:r>
            <a:r>
              <a:rPr lang="ru-RU" sz="1600" dirty="0" smtClean="0"/>
              <a:t> </a:t>
            </a:r>
            <a:r>
              <a:rPr lang="ru-RU" sz="1600" dirty="0" err="1" smtClean="0"/>
              <a:t>храмів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00600"/>
          </a:xfrm>
        </p:spPr>
        <p:txBody>
          <a:bodyPr>
            <a:normAutofit fontScale="47500" lnSpcReduction="20000"/>
          </a:bodyPr>
          <a:lstStyle/>
          <a:p>
            <a:r>
              <a:rPr lang="ru-RU" dirty="0" err="1" smtClean="0"/>
              <a:t>Отже</a:t>
            </a:r>
            <a:r>
              <a:rPr lang="ru-RU" dirty="0" smtClean="0"/>
              <a:t>, </a:t>
            </a:r>
            <a:r>
              <a:rPr lang="ru-RU" dirty="0" err="1" smtClean="0"/>
              <a:t>вивчаючи</a:t>
            </a:r>
            <a:r>
              <a:rPr lang="ru-RU" dirty="0" smtClean="0"/>
              <a:t> </a:t>
            </a:r>
            <a:r>
              <a:rPr lang="ru-RU" dirty="0" err="1" smtClean="0"/>
              <a:t>історію</a:t>
            </a:r>
            <a:r>
              <a:rPr lang="ru-RU" dirty="0" smtClean="0"/>
              <a:t> </a:t>
            </a:r>
            <a:r>
              <a:rPr lang="ru-RU" dirty="0" err="1" smtClean="0"/>
              <a:t>первісного</a:t>
            </a:r>
            <a:r>
              <a:rPr lang="ru-RU" dirty="0" smtClean="0"/>
              <a:t> </a:t>
            </a:r>
            <a:r>
              <a:rPr lang="ru-RU" dirty="0" err="1" smtClean="0"/>
              <a:t>суспільства</a:t>
            </a:r>
            <a:r>
              <a:rPr lang="ru-RU" dirty="0" smtClean="0"/>
              <a:t>,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зробити</a:t>
            </a:r>
            <a:r>
              <a:rPr lang="ru-RU" dirty="0" smtClean="0"/>
              <a:t> </a:t>
            </a:r>
            <a:r>
              <a:rPr lang="ru-RU" dirty="0" err="1" smtClean="0"/>
              <a:t>певні</a:t>
            </a:r>
            <a:r>
              <a:rPr lang="ru-RU" dirty="0" smtClean="0"/>
              <a:t> </a:t>
            </a:r>
            <a:r>
              <a:rPr lang="ru-RU" dirty="0" err="1" smtClean="0"/>
              <a:t>висновки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сільськогосподарський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ремісничий</a:t>
            </a:r>
            <a:r>
              <a:rPr lang="ru-RU" dirty="0" smtClean="0"/>
              <a:t> </a:t>
            </a:r>
            <a:r>
              <a:rPr lang="ru-RU" dirty="0" err="1" smtClean="0"/>
              <a:t>надлишок</a:t>
            </a:r>
            <a:r>
              <a:rPr lang="ru-RU" dirty="0" smtClean="0"/>
              <a:t> </a:t>
            </a:r>
            <a:r>
              <a:rPr lang="ru-RU" dirty="0" err="1" smtClean="0"/>
              <a:t>продукції</a:t>
            </a:r>
            <a:r>
              <a:rPr lang="ru-RU" dirty="0" smtClean="0"/>
              <a:t>, </a:t>
            </a:r>
            <a:r>
              <a:rPr lang="ru-RU" dirty="0" err="1" smtClean="0"/>
              <a:t>створений</a:t>
            </a:r>
            <a:r>
              <a:rPr lang="ru-RU" dirty="0" smtClean="0"/>
              <a:t> в натуральному </a:t>
            </a:r>
            <a:r>
              <a:rPr lang="ru-RU" dirty="0" err="1" smtClean="0"/>
              <a:t>господарстві</a:t>
            </a:r>
            <a:r>
              <a:rPr lang="ru-RU" dirty="0" smtClean="0"/>
              <a:t>, дав </a:t>
            </a:r>
            <a:r>
              <a:rPr lang="ru-RU" dirty="0" err="1" smtClean="0"/>
              <a:t>змогу</a:t>
            </a:r>
            <a:r>
              <a:rPr lang="ru-RU" dirty="0" smtClean="0"/>
              <a:t> </a:t>
            </a:r>
            <a:r>
              <a:rPr lang="ru-RU" dirty="0" err="1" smtClean="0"/>
              <a:t>розпочати</a:t>
            </a:r>
            <a:r>
              <a:rPr lang="ru-RU" dirty="0" smtClean="0"/>
              <a:t> </a:t>
            </a:r>
            <a:r>
              <a:rPr lang="ru-RU" dirty="0" err="1" smtClean="0"/>
              <a:t>обмін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виробниками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вивозити</a:t>
            </a:r>
            <a:r>
              <a:rPr lang="ru-RU" dirty="0" smtClean="0"/>
              <a:t> </a:t>
            </a:r>
            <a:r>
              <a:rPr lang="ru-RU" dirty="0" err="1" smtClean="0"/>
              <a:t>продукцію</a:t>
            </a:r>
            <a:r>
              <a:rPr lang="ru-RU" dirty="0" smtClean="0"/>
              <a:t> за </a:t>
            </a:r>
            <a:r>
              <a:rPr lang="ru-RU" dirty="0" err="1" smtClean="0"/>
              <a:t>межі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 err="1" smtClean="0"/>
              <a:t>внутрішня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зовнішня</a:t>
            </a:r>
            <a:r>
              <a:rPr lang="ru-RU" dirty="0" smtClean="0"/>
              <a:t> </a:t>
            </a:r>
            <a:r>
              <a:rPr lang="ru-RU" dirty="0" err="1" smtClean="0"/>
              <a:t>торгівля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приводить до </a:t>
            </a:r>
            <a:r>
              <a:rPr lang="ru-RU" dirty="0" err="1" smtClean="0"/>
              <a:t>появи</a:t>
            </a:r>
            <a:r>
              <a:rPr lang="ru-RU" dirty="0" smtClean="0"/>
              <a:t> грошей;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для </a:t>
            </a:r>
            <a:r>
              <a:rPr lang="ru-RU" dirty="0" err="1" smtClean="0"/>
              <a:t>охорони</a:t>
            </a:r>
            <a:r>
              <a:rPr lang="ru-RU" dirty="0" smtClean="0"/>
              <a:t> </a:t>
            </a:r>
            <a:r>
              <a:rPr lang="ru-RU" dirty="0" err="1" smtClean="0"/>
              <a:t>інтересів</a:t>
            </a:r>
            <a:r>
              <a:rPr lang="ru-RU" dirty="0" smtClean="0"/>
              <a:t> </a:t>
            </a:r>
            <a:r>
              <a:rPr lang="ru-RU" dirty="0" err="1" smtClean="0"/>
              <a:t>власників</a:t>
            </a:r>
            <a:r>
              <a:rPr lang="ru-RU" dirty="0" smtClean="0"/>
              <a:t> майна, </a:t>
            </a:r>
            <a:r>
              <a:rPr lang="ru-RU" dirty="0" err="1" smtClean="0"/>
              <a:t>захисту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зовнішньої</a:t>
            </a:r>
            <a:r>
              <a:rPr lang="ru-RU" dirty="0" smtClean="0"/>
              <a:t> </a:t>
            </a:r>
            <a:r>
              <a:rPr lang="ru-RU" dirty="0" err="1" smtClean="0"/>
              <a:t>небезпеки</a:t>
            </a:r>
            <a:r>
              <a:rPr lang="ru-RU" dirty="0" smtClean="0"/>
              <a:t> </a:t>
            </a:r>
            <a:r>
              <a:rPr lang="ru-RU" dirty="0" err="1" smtClean="0"/>
              <a:t>створюється</a:t>
            </a:r>
            <a:r>
              <a:rPr lang="ru-RU" dirty="0" smtClean="0"/>
              <a:t> держава;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для </a:t>
            </a:r>
            <a:r>
              <a:rPr lang="ru-RU" dirty="0" err="1" smtClean="0"/>
              <a:t>утримання</a:t>
            </a:r>
            <a:r>
              <a:rPr lang="ru-RU" dirty="0" smtClean="0"/>
              <a:t> правителя (царя, </a:t>
            </a:r>
            <a:r>
              <a:rPr lang="ru-RU" dirty="0" err="1" smtClean="0"/>
              <a:t>імператора</a:t>
            </a:r>
            <a:r>
              <a:rPr lang="ru-RU" dirty="0" smtClean="0"/>
              <a:t>), </a:t>
            </a:r>
            <a:r>
              <a:rPr lang="ru-RU" dirty="0" err="1" smtClean="0"/>
              <a:t>його</a:t>
            </a:r>
            <a:r>
              <a:rPr lang="ru-RU" dirty="0" smtClean="0"/>
              <a:t> двору, </a:t>
            </a:r>
            <a:r>
              <a:rPr lang="ru-RU" dirty="0" err="1" smtClean="0"/>
              <a:t>війська</a:t>
            </a:r>
            <a:r>
              <a:rPr lang="ru-RU" dirty="0" smtClean="0"/>
              <a:t>, </a:t>
            </a:r>
            <a:r>
              <a:rPr lang="ru-RU" dirty="0" err="1" smtClean="0"/>
              <a:t>чиновників</a:t>
            </a:r>
            <a:r>
              <a:rPr lang="ru-RU" dirty="0" smtClean="0"/>
              <a:t> </a:t>
            </a:r>
            <a:r>
              <a:rPr lang="ru-RU" dirty="0" err="1" smtClean="0"/>
              <a:t>збирається</a:t>
            </a:r>
            <a:r>
              <a:rPr lang="ru-RU" dirty="0" smtClean="0"/>
              <a:t> </a:t>
            </a:r>
            <a:r>
              <a:rPr lang="ru-RU" dirty="0" err="1" smtClean="0"/>
              <a:t>державна</a:t>
            </a:r>
            <a:r>
              <a:rPr lang="ru-RU" dirty="0" smtClean="0"/>
              <a:t> казна;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вперше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 "</a:t>
            </a:r>
            <a:r>
              <a:rPr lang="ru-RU" dirty="0" err="1" smtClean="0"/>
              <a:t>державна</a:t>
            </a:r>
            <a:r>
              <a:rPr lang="ru-RU" dirty="0" smtClean="0"/>
              <a:t> казна" </a:t>
            </a:r>
            <a:r>
              <a:rPr lang="ru-RU" dirty="0" err="1" smtClean="0"/>
              <a:t>визначено</a:t>
            </a:r>
            <a:r>
              <a:rPr lang="ru-RU" dirty="0" smtClean="0"/>
              <a:t> в </a:t>
            </a:r>
            <a:r>
              <a:rPr lang="en-US" dirty="0" smtClean="0"/>
              <a:t>IV</a:t>
            </a:r>
            <a:r>
              <a:rPr lang="ru-RU" dirty="0" smtClean="0"/>
              <a:t>ст. до н.е. в </a:t>
            </a:r>
            <a:r>
              <a:rPr lang="ru-RU" dirty="0" err="1" smtClean="0"/>
              <a:t>давній</a:t>
            </a:r>
            <a:r>
              <a:rPr lang="ru-RU" dirty="0" smtClean="0"/>
              <a:t> </a:t>
            </a:r>
            <a:r>
              <a:rPr lang="ru-RU" dirty="0" err="1" smtClean="0"/>
              <a:t>Індії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трактаті</a:t>
            </a:r>
            <a:r>
              <a:rPr lang="ru-RU" dirty="0" smtClean="0"/>
              <a:t> </a:t>
            </a:r>
            <a:r>
              <a:rPr lang="ru-RU" dirty="0" err="1" smtClean="0"/>
              <a:t>Каутільї</a:t>
            </a:r>
            <a:r>
              <a:rPr lang="ru-RU" dirty="0" smtClean="0"/>
              <a:t> "</a:t>
            </a:r>
            <a:r>
              <a:rPr lang="ru-RU" dirty="0" err="1" smtClean="0"/>
              <a:t>Арташастра</a:t>
            </a:r>
            <a:r>
              <a:rPr lang="ru-RU" dirty="0" smtClean="0"/>
              <a:t>";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головними</a:t>
            </a:r>
            <a:r>
              <a:rPr lang="ru-RU" dirty="0" smtClean="0"/>
              <a:t> </a:t>
            </a:r>
            <a:r>
              <a:rPr lang="ru-RU" dirty="0" err="1" smtClean="0"/>
              <a:t>джерелами</a:t>
            </a:r>
            <a:r>
              <a:rPr lang="ru-RU" dirty="0" smtClean="0"/>
              <a:t> </a:t>
            </a:r>
            <a:r>
              <a:rPr lang="ru-RU" dirty="0" err="1" smtClean="0"/>
              <a:t>наповнення</a:t>
            </a:r>
            <a:r>
              <a:rPr lang="ru-RU" dirty="0" smtClean="0"/>
              <a:t> казни </a:t>
            </a:r>
            <a:r>
              <a:rPr lang="ru-RU" dirty="0" err="1" smtClean="0"/>
              <a:t>були</a:t>
            </a:r>
            <a:r>
              <a:rPr lang="ru-RU" dirty="0" smtClean="0"/>
              <a:t> доходи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війн</a:t>
            </a:r>
            <a:r>
              <a:rPr lang="ru-RU" dirty="0" smtClean="0"/>
              <a:t>, </a:t>
            </a:r>
            <a:r>
              <a:rPr lang="ru-RU" dirty="0" err="1" smtClean="0"/>
              <a:t>торгівлі</a:t>
            </a:r>
            <a:r>
              <a:rPr lang="ru-RU" dirty="0" smtClean="0"/>
              <a:t>, продажу </a:t>
            </a:r>
            <a:r>
              <a:rPr lang="ru-RU" dirty="0" err="1" smtClean="0"/>
              <a:t>рабів</a:t>
            </a:r>
            <a:r>
              <a:rPr lang="ru-RU" dirty="0" smtClean="0"/>
              <a:t>, </a:t>
            </a:r>
            <a:r>
              <a:rPr lang="ru-RU" dirty="0" err="1" smtClean="0"/>
              <a:t>податків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за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коштів</a:t>
            </a:r>
            <a:r>
              <a:rPr lang="ru-RU" dirty="0" smtClean="0"/>
              <a:t> </a:t>
            </a:r>
            <a:r>
              <a:rPr lang="ru-RU" dirty="0" err="1" smtClean="0"/>
              <a:t>державної</a:t>
            </a:r>
            <a:r>
              <a:rPr lang="ru-RU" dirty="0" smtClean="0"/>
              <a:t> казни </a:t>
            </a:r>
            <a:r>
              <a:rPr lang="ru-RU" dirty="0" err="1" smtClean="0"/>
              <a:t>здійснювалось</a:t>
            </a:r>
            <a:r>
              <a:rPr lang="ru-RU" dirty="0" smtClean="0"/>
              <a:t> </a:t>
            </a:r>
            <a:r>
              <a:rPr lang="ru-RU" dirty="0" err="1" smtClean="0"/>
              <a:t>утримання</a:t>
            </a:r>
            <a:r>
              <a:rPr lang="ru-RU" dirty="0" smtClean="0"/>
              <a:t> </a:t>
            </a:r>
            <a:r>
              <a:rPr lang="ru-RU" dirty="0" err="1" smtClean="0"/>
              <a:t>постійної</a:t>
            </a:r>
            <a:r>
              <a:rPr lang="ru-RU" dirty="0" smtClean="0"/>
              <a:t> </a:t>
            </a:r>
            <a:r>
              <a:rPr lang="ru-RU" dirty="0" err="1" smtClean="0"/>
              <a:t>армії</a:t>
            </a:r>
            <a:r>
              <a:rPr lang="ru-RU" dirty="0" smtClean="0"/>
              <a:t>, </a:t>
            </a:r>
            <a:r>
              <a:rPr lang="ru-RU" dirty="0" err="1" smtClean="0"/>
              <a:t>палаців</a:t>
            </a:r>
            <a:r>
              <a:rPr lang="ru-RU" dirty="0" smtClean="0"/>
              <a:t>, </a:t>
            </a:r>
            <a:r>
              <a:rPr lang="ru-RU" dirty="0" err="1" smtClean="0"/>
              <a:t>храмів</a:t>
            </a:r>
            <a:r>
              <a:rPr lang="ru-RU" dirty="0" smtClean="0"/>
              <a:t>, </a:t>
            </a:r>
            <a:r>
              <a:rPr lang="ru-RU" dirty="0" err="1" smtClean="0"/>
              <a:t>державне</a:t>
            </a:r>
            <a:r>
              <a:rPr lang="ru-RU" dirty="0" smtClean="0"/>
              <a:t> </a:t>
            </a:r>
            <a:r>
              <a:rPr lang="ru-RU" dirty="0" err="1" smtClean="0"/>
              <a:t>будівництво</a:t>
            </a:r>
            <a:r>
              <a:rPr lang="ru-RU" dirty="0" smtClean="0"/>
              <a:t>, </a:t>
            </a:r>
            <a:r>
              <a:rPr lang="ru-RU" dirty="0" err="1" smtClean="0"/>
              <a:t>ведення</a:t>
            </a:r>
            <a:r>
              <a:rPr lang="ru-RU" dirty="0" smtClean="0"/>
              <a:t> дворового </a:t>
            </a:r>
            <a:r>
              <a:rPr lang="ru-RU" dirty="0" err="1" smtClean="0"/>
              <a:t>і</a:t>
            </a:r>
            <a:r>
              <a:rPr lang="ru-RU" dirty="0" smtClean="0"/>
              <a:t> храмового </a:t>
            </a:r>
            <a:r>
              <a:rPr lang="ru-RU" dirty="0" err="1" smtClean="0"/>
              <a:t>господарства</a:t>
            </a:r>
            <a:r>
              <a:rPr lang="ru-RU" dirty="0" smtClean="0"/>
              <a:t>, </a:t>
            </a:r>
            <a:r>
              <a:rPr lang="ru-RU" dirty="0" err="1" smtClean="0"/>
              <a:t>створювалась</a:t>
            </a:r>
            <a:r>
              <a:rPr lang="ru-RU" dirty="0" smtClean="0"/>
              <a:t> </a:t>
            </a:r>
            <a:r>
              <a:rPr lang="ru-RU" dirty="0" err="1" smtClean="0"/>
              <a:t>бойова</a:t>
            </a:r>
            <a:r>
              <a:rPr lang="ru-RU" dirty="0" smtClean="0"/>
              <a:t> </a:t>
            </a:r>
            <a:r>
              <a:rPr lang="ru-RU" dirty="0" err="1" smtClean="0"/>
              <a:t>техніка</a:t>
            </a:r>
            <a:r>
              <a:rPr lang="ru-RU" dirty="0" smtClean="0"/>
              <a:t>, </a:t>
            </a:r>
            <a:r>
              <a:rPr lang="ru-RU" dirty="0" err="1" smtClean="0"/>
              <a:t>утримувався</a:t>
            </a:r>
            <a:r>
              <a:rPr lang="ru-RU" dirty="0" smtClean="0"/>
              <a:t> </a:t>
            </a:r>
            <a:r>
              <a:rPr lang="ru-RU" dirty="0" err="1" smtClean="0"/>
              <a:t>чиновницький</a:t>
            </a:r>
            <a:r>
              <a:rPr lang="ru-RU" dirty="0" smtClean="0"/>
              <a:t> </a:t>
            </a:r>
            <a:r>
              <a:rPr lang="ru-RU" dirty="0" err="1" smtClean="0"/>
              <a:t>апарат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гроші</a:t>
            </a:r>
            <a:r>
              <a:rPr lang="ru-RU" dirty="0" smtClean="0"/>
              <a:t> - </a:t>
            </a:r>
            <a:r>
              <a:rPr lang="ru-RU" dirty="0" err="1" smtClean="0"/>
              <a:t>одне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найдавніших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 у </a:t>
            </a:r>
            <a:r>
              <a:rPr lang="ru-RU" dirty="0" err="1" smtClean="0"/>
              <a:t>житті</a:t>
            </a:r>
            <a:r>
              <a:rPr lang="ru-RU" dirty="0" smtClean="0"/>
              <a:t> </a:t>
            </a:r>
            <a:r>
              <a:rPr lang="ru-RU" dirty="0" err="1" smtClean="0"/>
              <a:t>суспільства</a:t>
            </a:r>
            <a:r>
              <a:rPr lang="ru-RU" dirty="0" smtClean="0"/>
              <a:t>. Суть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змінюється</a:t>
            </a:r>
            <a:r>
              <a:rPr lang="ru-RU" dirty="0" smtClean="0"/>
              <a:t> адекватно </a:t>
            </a:r>
            <a:r>
              <a:rPr lang="ru-RU" dirty="0" err="1" smtClean="0"/>
              <a:t>змінам</a:t>
            </a:r>
            <a:r>
              <a:rPr lang="ru-RU" dirty="0" smtClean="0"/>
              <a:t> характеру </a:t>
            </a:r>
            <a:r>
              <a:rPr lang="ru-RU" dirty="0" err="1" smtClean="0"/>
              <a:t>суспільних</a:t>
            </a:r>
            <a:r>
              <a:rPr lang="ru-RU" dirty="0" smtClean="0"/>
              <a:t> </a:t>
            </a:r>
            <a:r>
              <a:rPr lang="ru-RU" dirty="0" err="1" smtClean="0"/>
              <a:t>відносин</a:t>
            </a:r>
            <a:r>
              <a:rPr lang="ru-RU" dirty="0" smtClean="0"/>
              <a:t>, в </a:t>
            </a:r>
            <a:r>
              <a:rPr lang="ru-RU" dirty="0" err="1" smtClean="0"/>
              <a:t>яких</a:t>
            </a:r>
            <a:r>
              <a:rPr lang="ru-RU" dirty="0" smtClean="0"/>
              <a:t> вони </a:t>
            </a:r>
            <a:r>
              <a:rPr lang="ru-RU" dirty="0" err="1" smtClean="0"/>
              <a:t>функціонують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монета — </a:t>
            </a:r>
            <a:r>
              <a:rPr lang="ru-RU" dirty="0" err="1" smtClean="0"/>
              <a:t>найдавніший</a:t>
            </a:r>
            <a:r>
              <a:rPr lang="ru-RU" dirty="0" smtClean="0"/>
              <a:t> вид грошей. Монета — слово </a:t>
            </a:r>
            <a:r>
              <a:rPr lang="ru-RU" dirty="0" err="1" smtClean="0"/>
              <a:t>латинського</a:t>
            </a:r>
            <a:r>
              <a:rPr lang="ru-RU" dirty="0" smtClean="0"/>
              <a:t> </a:t>
            </a:r>
            <a:r>
              <a:rPr lang="ru-RU" dirty="0" err="1" smtClean="0"/>
              <a:t>походження</a:t>
            </a:r>
            <a:r>
              <a:rPr lang="ru-RU" dirty="0" smtClean="0"/>
              <a:t>, яке </a:t>
            </a:r>
            <a:r>
              <a:rPr lang="ru-RU" dirty="0" err="1" smtClean="0"/>
              <a:t>набуло</a:t>
            </a:r>
            <a:r>
              <a:rPr lang="ru-RU" dirty="0" smtClean="0"/>
              <a:t> </a:t>
            </a:r>
            <a:r>
              <a:rPr lang="ru-RU" dirty="0" err="1" smtClean="0"/>
              <a:t>поширення</a:t>
            </a:r>
            <a:r>
              <a:rPr lang="ru-RU" dirty="0" smtClean="0"/>
              <a:t> в </a:t>
            </a:r>
            <a:r>
              <a:rPr lang="ru-RU" dirty="0" err="1" smtClean="0"/>
              <a:t>античний</a:t>
            </a:r>
            <a:r>
              <a:rPr lang="ru-RU" dirty="0" smtClean="0"/>
              <a:t> </a:t>
            </a:r>
            <a:r>
              <a:rPr lang="ru-RU" dirty="0" err="1" smtClean="0"/>
              <a:t>Греції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Римі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мідь</a:t>
            </a:r>
            <a:r>
              <a:rPr lang="ru-RU" dirty="0" smtClean="0"/>
              <a:t>, </a:t>
            </a:r>
            <a:r>
              <a:rPr lang="ru-RU" dirty="0" err="1" smtClean="0"/>
              <a:t>срібло</a:t>
            </a:r>
            <a:r>
              <a:rPr lang="ru-RU" dirty="0" smtClean="0"/>
              <a:t>, латунь, бронза - </a:t>
            </a:r>
            <a:r>
              <a:rPr lang="ru-RU" dirty="0" err="1" smtClean="0"/>
              <a:t>основні</a:t>
            </a:r>
            <a:r>
              <a:rPr lang="ru-RU" dirty="0" smtClean="0"/>
              <a:t> метали,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карбувалися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в </a:t>
            </a:r>
            <a:r>
              <a:rPr lang="ru-RU" dirty="0" err="1" smtClean="0"/>
              <a:t>добу</a:t>
            </a:r>
            <a:r>
              <a:rPr lang="ru-RU" dirty="0" smtClean="0"/>
              <a:t> </a:t>
            </a:r>
            <a:r>
              <a:rPr lang="ru-RU" dirty="0" err="1" smtClean="0"/>
              <a:t>античності</a:t>
            </a:r>
            <a:r>
              <a:rPr lang="ru-RU" dirty="0" smtClean="0"/>
              <a:t>, </a:t>
            </a:r>
            <a:r>
              <a:rPr lang="ru-RU" dirty="0" err="1" smtClean="0"/>
              <a:t>використовувались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наступні</a:t>
            </a:r>
            <a:r>
              <a:rPr lang="ru-RU" dirty="0" smtClean="0"/>
              <a:t> </a:t>
            </a:r>
            <a:r>
              <a:rPr lang="ru-RU" dirty="0" err="1" smtClean="0"/>
              <a:t>епохи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Гроші</a:t>
            </a:r>
            <a:r>
              <a:rPr lang="ru-RU" dirty="0" smtClean="0"/>
              <a:t> </a:t>
            </a:r>
            <a:r>
              <a:rPr lang="ru-RU" dirty="0" err="1" smtClean="0"/>
              <a:t>Київської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 descr="C:\Users\Влад\Desktop\bulgakova2.0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2592288" cy="515312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27376" y="1268760"/>
            <a:ext cx="56166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Грошові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 </a:t>
            </a:r>
            <a:r>
              <a:rPr lang="ru-RU" sz="1600" dirty="0" err="1"/>
              <a:t>Київської</a:t>
            </a:r>
            <a:r>
              <a:rPr lang="ru-RU" sz="1600" dirty="0"/>
              <a:t> </a:t>
            </a:r>
            <a:r>
              <a:rPr lang="ru-RU" sz="1600" dirty="0" err="1"/>
              <a:t>Русі</a:t>
            </a:r>
            <a:r>
              <a:rPr lang="ru-RU" sz="1600" dirty="0"/>
              <a:t>, як </a:t>
            </a:r>
            <a:r>
              <a:rPr lang="ru-RU" sz="1600" dirty="0" err="1"/>
              <a:t>і</a:t>
            </a:r>
            <a:r>
              <a:rPr lang="ru-RU" sz="1600" dirty="0"/>
              <a:t>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країн</a:t>
            </a:r>
            <a:r>
              <a:rPr lang="ru-RU" sz="1600" dirty="0"/>
              <a:t>, до складу </a:t>
            </a:r>
            <a:r>
              <a:rPr lang="ru-RU" sz="1600" dirty="0" err="1"/>
              <a:t>яких</a:t>
            </a:r>
            <a:r>
              <a:rPr lang="ru-RU" sz="1600" dirty="0"/>
              <a:t> входили </a:t>
            </a:r>
            <a:r>
              <a:rPr lang="ru-RU" sz="1600" dirty="0" err="1"/>
              <a:t>українські</a:t>
            </a:r>
            <a:r>
              <a:rPr lang="ru-RU" sz="1600" dirty="0"/>
              <a:t> </a:t>
            </a:r>
            <a:r>
              <a:rPr lang="ru-RU" sz="1600" dirty="0" err="1"/>
              <a:t>землі</a:t>
            </a:r>
            <a:r>
              <a:rPr lang="ru-RU" sz="1600" dirty="0"/>
              <a:t>, </a:t>
            </a:r>
            <a:r>
              <a:rPr lang="ru-RU" sz="1600" dirty="0" err="1"/>
              <a:t>визначалися</a:t>
            </a:r>
            <a:r>
              <a:rPr lang="ru-RU" sz="1600" dirty="0"/>
              <a:t> </a:t>
            </a:r>
            <a:r>
              <a:rPr lang="ru-RU" sz="1600" dirty="0" err="1"/>
              <a:t>загальноєвропейськими</a:t>
            </a:r>
            <a:r>
              <a:rPr lang="ru-RU" sz="1600" dirty="0"/>
              <a:t> </a:t>
            </a:r>
            <a:r>
              <a:rPr lang="ru-RU" sz="1600" dirty="0" err="1"/>
              <a:t>процесами</a:t>
            </a:r>
            <a:r>
              <a:rPr lang="ru-RU" sz="1600" dirty="0"/>
              <a:t>, </a:t>
            </a:r>
            <a:r>
              <a:rPr lang="ru-RU" sz="1600" dirty="0" err="1"/>
              <a:t>але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урахуванням</a:t>
            </a:r>
            <a:r>
              <a:rPr lang="ru-RU" sz="1600" dirty="0"/>
              <a:t> </a:t>
            </a:r>
            <a:r>
              <a:rPr lang="ru-RU" sz="1600" dirty="0" err="1"/>
              <a:t>характерних</a:t>
            </a:r>
            <a:r>
              <a:rPr lang="ru-RU" sz="1600" dirty="0"/>
              <a:t> </a:t>
            </a:r>
            <a:r>
              <a:rPr lang="ru-RU" sz="1600" dirty="0" err="1"/>
              <a:t>особливостей</a:t>
            </a:r>
            <a:r>
              <a:rPr lang="ru-RU" sz="1600" dirty="0"/>
              <a:t> та </a:t>
            </a:r>
            <a:r>
              <a:rPr lang="ru-RU" sz="1600" dirty="0" err="1"/>
              <a:t>традицій</a:t>
            </a:r>
            <a:r>
              <a:rPr lang="ru-RU" sz="1600" dirty="0"/>
              <a:t> </a:t>
            </a:r>
            <a:r>
              <a:rPr lang="ru-RU" sz="1600" dirty="0" err="1" smtClean="0"/>
              <a:t>лічби.Писемні</a:t>
            </a:r>
            <a:r>
              <a:rPr lang="ru-RU" sz="1600" dirty="0" smtClean="0"/>
              <a:t> </a:t>
            </a:r>
            <a:r>
              <a:rPr lang="ru-RU" sz="1600" dirty="0" err="1"/>
              <a:t>джерела</a:t>
            </a:r>
            <a:r>
              <a:rPr lang="ru-RU" sz="1600" dirty="0"/>
              <a:t> </a:t>
            </a:r>
            <a:r>
              <a:rPr lang="ru-RU" sz="1600" dirty="0" err="1"/>
              <a:t>Київської</a:t>
            </a:r>
            <a:r>
              <a:rPr lang="ru-RU" sz="1600" dirty="0"/>
              <a:t> </a:t>
            </a:r>
            <a:r>
              <a:rPr lang="ru-RU" sz="1600" dirty="0" err="1"/>
              <a:t>Русі</a:t>
            </a:r>
            <a:r>
              <a:rPr lang="ru-RU" sz="1600" dirty="0"/>
              <a:t> </a:t>
            </a:r>
            <a:r>
              <a:rPr lang="ru-RU" sz="1600" dirty="0" err="1"/>
              <a:t>називають</a:t>
            </a:r>
            <a:r>
              <a:rPr lang="ru-RU" sz="1600" dirty="0"/>
              <a:t> </a:t>
            </a:r>
            <a:r>
              <a:rPr lang="ru-RU" sz="1600" dirty="0" err="1"/>
              <a:t>п'ять</a:t>
            </a:r>
            <a:r>
              <a:rPr lang="ru-RU" sz="1600" dirty="0"/>
              <a:t> </a:t>
            </a:r>
            <a:r>
              <a:rPr lang="ru-RU" sz="1600" dirty="0" err="1"/>
              <a:t>елементів</a:t>
            </a:r>
            <a:r>
              <a:rPr lang="ru-RU" sz="1600" dirty="0"/>
              <a:t> </a:t>
            </a:r>
            <a:r>
              <a:rPr lang="ru-RU" sz="1600" dirty="0" err="1"/>
              <a:t>грошової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 : </a:t>
            </a:r>
            <a:r>
              <a:rPr lang="ru-RU" sz="1600" dirty="0" err="1"/>
              <a:t>гривню</a:t>
            </a:r>
            <a:r>
              <a:rPr lang="ru-RU" sz="1600" dirty="0"/>
              <a:t>, куну, ногату, резану, </a:t>
            </a:r>
            <a:r>
              <a:rPr lang="ru-RU" sz="1600" dirty="0" err="1"/>
              <a:t>виверицю</a:t>
            </a:r>
            <a:r>
              <a:rPr lang="ru-RU" sz="1600" dirty="0"/>
              <a:t> (векшу</a:t>
            </a:r>
            <a:r>
              <a:rPr lang="ru-RU" sz="1600" dirty="0" smtClean="0"/>
              <a:t>).</a:t>
            </a:r>
            <a:r>
              <a:rPr lang="ru-RU" sz="1600" dirty="0" err="1" smtClean="0"/>
              <a:t>Дослідники</a:t>
            </a:r>
            <a:r>
              <a:rPr lang="ru-RU" sz="1600" dirty="0" smtClean="0"/>
              <a:t> </a:t>
            </a:r>
            <a:r>
              <a:rPr lang="ru-RU" sz="1600" dirty="0" err="1"/>
              <a:t>й</a:t>
            </a:r>
            <a:r>
              <a:rPr lang="ru-RU" sz="1600" dirty="0"/>
              <a:t> </a:t>
            </a:r>
            <a:r>
              <a:rPr lang="ru-RU" sz="1600" dirty="0" err="1"/>
              <a:t>досі</a:t>
            </a:r>
            <a:r>
              <a:rPr lang="ru-RU" sz="1600" dirty="0"/>
              <a:t> не </a:t>
            </a:r>
            <a:r>
              <a:rPr lang="ru-RU" sz="1600" dirty="0" err="1"/>
              <a:t>дійшли</a:t>
            </a:r>
            <a:r>
              <a:rPr lang="ru-RU" sz="1600" dirty="0"/>
              <a:t> </a:t>
            </a:r>
            <a:r>
              <a:rPr lang="ru-RU" sz="1600" dirty="0" err="1"/>
              <a:t>згоди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приводу того,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конкретні</a:t>
            </a:r>
            <a:r>
              <a:rPr lang="ru-RU" sz="1600" dirty="0"/>
              <a:t> </a:t>
            </a:r>
            <a:r>
              <a:rPr lang="ru-RU" sz="1600" dirty="0" err="1"/>
              <a:t>засоби</a:t>
            </a:r>
            <a:r>
              <a:rPr lang="ru-RU" sz="1600" dirty="0"/>
              <a:t> </a:t>
            </a:r>
            <a:r>
              <a:rPr lang="ru-RU" sz="1600" dirty="0" err="1"/>
              <a:t>обігу</a:t>
            </a:r>
            <a:r>
              <a:rPr lang="ru-RU" sz="1600" dirty="0"/>
              <a:t> </a:t>
            </a:r>
            <a:r>
              <a:rPr lang="ru-RU" sz="1600" dirty="0" err="1"/>
              <a:t>відповідають</a:t>
            </a:r>
            <a:r>
              <a:rPr lang="ru-RU" sz="1600" dirty="0"/>
              <a:t> </a:t>
            </a:r>
            <a:r>
              <a:rPr lang="ru-RU" sz="1600" dirty="0" err="1"/>
              <a:t>усім</a:t>
            </a:r>
            <a:r>
              <a:rPr lang="ru-RU" sz="1600" dirty="0"/>
              <a:t> кунам, ногатам, резанам, векшам. Так, </a:t>
            </a:r>
            <a:r>
              <a:rPr lang="ru-RU" sz="1600" dirty="0" err="1"/>
              <a:t>одні</a:t>
            </a:r>
            <a:r>
              <a:rPr lang="ru-RU" sz="1600" dirty="0"/>
              <a:t> </a:t>
            </a:r>
            <a:r>
              <a:rPr lang="ru-RU" sz="1600" dirty="0" err="1"/>
              <a:t>дослідники</a:t>
            </a:r>
            <a:r>
              <a:rPr lang="ru-RU" sz="1600" dirty="0"/>
              <a:t> </a:t>
            </a:r>
            <a:r>
              <a:rPr lang="ru-RU" sz="1600" dirty="0" err="1"/>
              <a:t>пов'язують</a:t>
            </a:r>
            <a:r>
              <a:rPr lang="ru-RU" sz="1600" dirty="0"/>
              <a:t> </a:t>
            </a:r>
            <a:r>
              <a:rPr lang="ru-RU" sz="1600" dirty="0" err="1"/>
              <a:t>ці</a:t>
            </a:r>
            <a:r>
              <a:rPr lang="ru-RU" sz="1600" dirty="0"/>
              <a:t> </a:t>
            </a:r>
            <a:r>
              <a:rPr lang="ru-RU" sz="1600" dirty="0" err="1"/>
              <a:t>елементи</a:t>
            </a:r>
            <a:r>
              <a:rPr lang="ru-RU" sz="1600" dirty="0"/>
              <a:t> </a:t>
            </a:r>
            <a:r>
              <a:rPr lang="ru-RU" sz="1600" dirty="0" err="1"/>
              <a:t>грошової</a:t>
            </a:r>
            <a:r>
              <a:rPr lang="ru-RU" sz="1600" dirty="0"/>
              <a:t> </a:t>
            </a:r>
            <a:r>
              <a:rPr lang="ru-RU" sz="1600" dirty="0" err="1"/>
              <a:t>лічби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конкретними</a:t>
            </a:r>
            <a:r>
              <a:rPr lang="ru-RU" sz="1600" dirty="0"/>
              <a:t> </a:t>
            </a:r>
            <a:r>
              <a:rPr lang="ru-RU" sz="1600" dirty="0" err="1"/>
              <a:t>нумізматичними</a:t>
            </a:r>
            <a:r>
              <a:rPr lang="ru-RU" sz="1600" dirty="0"/>
              <a:t> </a:t>
            </a:r>
            <a:r>
              <a:rPr lang="ru-RU" sz="1600" dirty="0" err="1"/>
              <a:t>пам'ятками</a:t>
            </a:r>
            <a:r>
              <a:rPr lang="ru-RU" sz="1600" dirty="0"/>
              <a:t>, </a:t>
            </a:r>
            <a:r>
              <a:rPr lang="ru-RU" sz="1600" dirty="0" err="1"/>
              <a:t>іноземними</a:t>
            </a:r>
            <a:r>
              <a:rPr lang="ru-RU" sz="1600" dirty="0"/>
              <a:t> та </a:t>
            </a:r>
            <a:r>
              <a:rPr lang="ru-RU" sz="1600" dirty="0" err="1"/>
              <a:t>власними</a:t>
            </a:r>
            <a:r>
              <a:rPr lang="ru-RU" sz="1600" dirty="0"/>
              <a:t> монетами </a:t>
            </a:r>
            <a:r>
              <a:rPr lang="ru-RU" sz="1600" dirty="0" err="1"/>
              <a:t>з</a:t>
            </a:r>
            <a:r>
              <a:rPr lang="ru-RU" sz="1600" dirty="0"/>
              <a:t> грошового </a:t>
            </a:r>
            <a:r>
              <a:rPr lang="ru-RU" sz="1600" dirty="0" err="1"/>
              <a:t>обігу</a:t>
            </a:r>
            <a:r>
              <a:rPr lang="ru-RU" sz="1600" dirty="0"/>
              <a:t> </a:t>
            </a:r>
            <a:r>
              <a:rPr lang="ru-RU" sz="1600" dirty="0" err="1"/>
              <a:t>давньої</a:t>
            </a:r>
            <a:r>
              <a:rPr lang="ru-RU" sz="1600" dirty="0"/>
              <a:t> </a:t>
            </a:r>
            <a:r>
              <a:rPr lang="ru-RU" sz="1600" dirty="0" err="1"/>
              <a:t>Русі</a:t>
            </a:r>
            <a:r>
              <a:rPr lang="ru-RU" sz="1600" dirty="0"/>
              <a:t>. Так, куну </a:t>
            </a:r>
            <a:r>
              <a:rPr lang="ru-RU" sz="1600" dirty="0" err="1"/>
              <a:t>ототожнюють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основними</a:t>
            </a:r>
            <a:r>
              <a:rPr lang="ru-RU" sz="1600" dirty="0"/>
              <a:t> </a:t>
            </a:r>
            <a:r>
              <a:rPr lang="ru-RU" sz="1600" dirty="0" err="1"/>
              <a:t>срібними</a:t>
            </a:r>
            <a:r>
              <a:rPr lang="ru-RU" sz="1600" dirty="0"/>
              <a:t> монетами грошового </a:t>
            </a:r>
            <a:r>
              <a:rPr lang="ru-RU" sz="1600" dirty="0" err="1"/>
              <a:t>обігу</a:t>
            </a:r>
            <a:r>
              <a:rPr lang="ru-RU" sz="1600" dirty="0"/>
              <a:t>: </a:t>
            </a:r>
            <a:r>
              <a:rPr lang="ru-RU" sz="1600" dirty="0" err="1"/>
              <a:t>арабським</a:t>
            </a:r>
            <a:r>
              <a:rPr lang="ru-RU" sz="1600" dirty="0"/>
              <a:t> </a:t>
            </a:r>
            <a:r>
              <a:rPr lang="ru-RU" sz="1600" dirty="0" err="1"/>
              <a:t>дрихемом</a:t>
            </a:r>
            <a:r>
              <a:rPr lang="ru-RU" sz="1600" dirty="0"/>
              <a:t>, </a:t>
            </a:r>
            <a:r>
              <a:rPr lang="ru-RU" sz="1600" dirty="0" err="1"/>
              <a:t>візантійським</a:t>
            </a:r>
            <a:r>
              <a:rPr lang="ru-RU" sz="1600" dirty="0"/>
              <a:t>, </a:t>
            </a:r>
            <a:r>
              <a:rPr lang="ru-RU" sz="1600" dirty="0" err="1"/>
              <a:t>міліарісієм</a:t>
            </a:r>
            <a:r>
              <a:rPr lang="ru-RU" sz="1600" dirty="0"/>
              <a:t>, </a:t>
            </a:r>
            <a:r>
              <a:rPr lang="ru-RU" sz="1600" dirty="0" err="1"/>
              <a:t>давньоруським</a:t>
            </a:r>
            <a:r>
              <a:rPr lang="ru-RU" sz="1600" dirty="0"/>
              <a:t> </a:t>
            </a:r>
            <a:r>
              <a:rPr lang="ru-RU" sz="1600" dirty="0" err="1"/>
              <a:t>срібляником</a:t>
            </a:r>
            <a:r>
              <a:rPr lang="ru-RU" sz="1600" dirty="0"/>
              <a:t> та </a:t>
            </a:r>
            <a:r>
              <a:rPr lang="ru-RU" sz="1600" dirty="0" err="1"/>
              <a:t>західноєвропейським</a:t>
            </a:r>
            <a:r>
              <a:rPr lang="ru-RU" sz="1600" dirty="0"/>
              <a:t> </a:t>
            </a:r>
            <a:r>
              <a:rPr lang="ru-RU" sz="1600" dirty="0" err="1"/>
              <a:t>денарієм</a:t>
            </a:r>
            <a:r>
              <a:rPr lang="ru-RU" sz="1600" dirty="0"/>
              <a:t>. Ногату </a:t>
            </a:r>
            <a:r>
              <a:rPr lang="ru-RU" sz="1600" dirty="0" err="1"/>
              <a:t>найчастіше</a:t>
            </a:r>
            <a:r>
              <a:rPr lang="ru-RU" sz="1600" dirty="0"/>
              <a:t> </a:t>
            </a:r>
            <a:r>
              <a:rPr lang="ru-RU" sz="1600" dirty="0" err="1"/>
              <a:t>виводять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арабського</a:t>
            </a:r>
            <a:r>
              <a:rPr lang="ru-RU" sz="1600" dirty="0"/>
              <a:t> "</a:t>
            </a:r>
            <a:r>
              <a:rPr lang="ru-RU" sz="1600" dirty="0" err="1"/>
              <a:t>нагд</a:t>
            </a:r>
            <a:r>
              <a:rPr lang="ru-RU" sz="1600" dirty="0"/>
              <a:t>" - </a:t>
            </a:r>
            <a:r>
              <a:rPr lang="ru-RU" sz="1600" dirty="0" err="1"/>
              <a:t>дзвінка</a:t>
            </a:r>
            <a:r>
              <a:rPr lang="ru-RU" sz="1600" dirty="0"/>
              <a:t>, </a:t>
            </a:r>
            <a:r>
              <a:rPr lang="ru-RU" sz="1600" dirty="0" err="1"/>
              <a:t>повноцінна</a:t>
            </a:r>
            <a:r>
              <a:rPr lang="ru-RU" sz="1600" dirty="0"/>
              <a:t>, </a:t>
            </a:r>
            <a:r>
              <a:rPr lang="ru-RU" sz="1600" dirty="0" err="1"/>
              <a:t>відбірна</a:t>
            </a:r>
            <a:r>
              <a:rPr lang="ru-RU" sz="1600" dirty="0"/>
              <a:t> монета </a:t>
            </a:r>
            <a:r>
              <a:rPr lang="ru-RU" sz="1600" dirty="0" err="1"/>
              <a:t>і</a:t>
            </a:r>
            <a:r>
              <a:rPr lang="ru-RU" sz="1600" dirty="0"/>
              <a:t> </a:t>
            </a:r>
            <a:r>
              <a:rPr lang="ru-RU" sz="1600" dirty="0" err="1"/>
              <a:t>пов'язують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окремою</a:t>
            </a:r>
            <a:r>
              <a:rPr lang="ru-RU" sz="1600" dirty="0"/>
              <a:t> </a:t>
            </a:r>
            <a:r>
              <a:rPr lang="ru-RU" sz="1600" dirty="0" err="1"/>
              <a:t>групою</a:t>
            </a:r>
            <a:r>
              <a:rPr lang="ru-RU" sz="1600" dirty="0"/>
              <a:t> </a:t>
            </a:r>
            <a:r>
              <a:rPr lang="ru-RU" sz="1600" dirty="0" err="1"/>
              <a:t>якісних</a:t>
            </a:r>
            <a:r>
              <a:rPr lang="ru-RU" sz="1600" dirty="0"/>
              <a:t> </a:t>
            </a:r>
            <a:r>
              <a:rPr lang="ru-RU" sz="1600" dirty="0" err="1"/>
              <a:t>повноцінних</a:t>
            </a:r>
            <a:r>
              <a:rPr lang="ru-RU" sz="1600" dirty="0"/>
              <a:t> </a:t>
            </a:r>
            <a:r>
              <a:rPr lang="ru-RU" sz="1600" dirty="0" err="1"/>
              <a:t>арабських</a:t>
            </a:r>
            <a:r>
              <a:rPr lang="ru-RU" sz="1600" dirty="0"/>
              <a:t> </a:t>
            </a:r>
            <a:r>
              <a:rPr lang="ru-RU" sz="1600" dirty="0" err="1"/>
              <a:t>дирхемів</a:t>
            </a:r>
            <a:r>
              <a:rPr lang="ru-RU" sz="1600" dirty="0"/>
              <a:t>. Резану </a:t>
            </a:r>
            <a:r>
              <a:rPr lang="ru-RU" sz="1600" dirty="0" err="1"/>
              <a:t>поєднують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обрізками</a:t>
            </a:r>
            <a:r>
              <a:rPr lang="ru-RU" sz="1600" dirty="0"/>
              <a:t> кун, фрагментами </a:t>
            </a:r>
            <a:r>
              <a:rPr lang="ru-RU" sz="1600" dirty="0" err="1"/>
              <a:t>арабських</a:t>
            </a:r>
            <a:r>
              <a:rPr lang="ru-RU" sz="1600" dirty="0"/>
              <a:t> </a:t>
            </a:r>
            <a:r>
              <a:rPr lang="ru-RU" sz="1600" dirty="0" err="1"/>
              <a:t>дирхемів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часто </a:t>
            </a:r>
            <a:r>
              <a:rPr lang="ru-RU" sz="1600" dirty="0" err="1"/>
              <a:t>знаходять</a:t>
            </a:r>
            <a:r>
              <a:rPr lang="ru-RU" sz="1600" dirty="0"/>
              <a:t> у </a:t>
            </a:r>
            <a:r>
              <a:rPr lang="ru-RU" sz="1600" dirty="0" err="1"/>
              <a:t>давньоруських</a:t>
            </a:r>
            <a:r>
              <a:rPr lang="ru-RU" sz="1600" dirty="0"/>
              <a:t> скарбах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Гривня</a:t>
            </a:r>
            <a:r>
              <a:rPr lang="ru-RU" dirty="0" smtClean="0"/>
              <a:t> у </a:t>
            </a:r>
            <a:r>
              <a:rPr lang="ru-RU" dirty="0" err="1" smtClean="0"/>
              <a:t>Київській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endParaRPr lang="ru-RU" dirty="0"/>
          </a:p>
        </p:txBody>
      </p:sp>
      <p:pic>
        <p:nvPicPr>
          <p:cNvPr id="8194" name="Picture 2" descr="C:\Users\Влад\Desktop\bulgakova2.0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628800"/>
            <a:ext cx="4311104" cy="47500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87</TotalTime>
  <Words>701</Words>
  <Application>Microsoft Office PowerPoint</Application>
  <PresentationFormat>Экран (4:3)</PresentationFormat>
  <Paragraphs>22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Історія виникнення грошей </vt:lpstr>
      <vt:lpstr>Історія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Гроші Київської Русі </vt:lpstr>
      <vt:lpstr>Гривня у Київській РусІ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 Аноним</dc:creator>
  <cp:lastModifiedBy>Влад Аноним</cp:lastModifiedBy>
  <cp:revision>9</cp:revision>
  <dcterms:created xsi:type="dcterms:W3CDTF">2014-11-26T19:38:08Z</dcterms:created>
  <dcterms:modified xsi:type="dcterms:W3CDTF">2014-11-26T21:05:57Z</dcterms:modified>
</cp:coreProperties>
</file>