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262" r:id="rId3"/>
    <p:sldId id="257" r:id="rId4"/>
    <p:sldId id="258" r:id="rId5"/>
    <p:sldId id="259" r:id="rId6"/>
    <p:sldId id="260" r:id="rId7"/>
    <p:sldId id="263" r:id="rId8"/>
    <p:sldId id="26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6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7B1801-466B-4432-A8A1-08F4AFFD7F26}" type="datetimeFigureOut">
              <a:rPr lang="ru-RU" smtClean="0"/>
              <a:pPr/>
              <a:t>11.12.2014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992CCA-ED34-428D-9F08-9DFBBE10B8A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992CCA-ED34-428D-9F08-9DFBBE10B8AC}" type="slidenum">
              <a:rPr lang="ru-RU" smtClean="0"/>
              <a:pPr/>
              <a:t>5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1FC88-3612-49D3-8456-86D12BCDD8EF}" type="datetimeFigureOut">
              <a:rPr lang="ru-RU" smtClean="0"/>
              <a:pPr/>
              <a:t>11.12.2014</a:t>
            </a:fld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DB152A3-786A-4E0B-8EE7-1A5E9F4846D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901FC88-3612-49D3-8456-86D12BCDD8EF}" type="datetimeFigureOut">
              <a:rPr lang="ru-RU" smtClean="0"/>
              <a:pPr/>
              <a:t>11.12.2014</a:t>
            </a:fld>
            <a:endParaRPr lang="ru-RU" dirty="0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8DB152A3-786A-4E0B-8EE7-1A5E9F4846D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1FC88-3612-49D3-8456-86D12BCDD8EF}" type="datetimeFigureOut">
              <a:rPr lang="ru-RU" smtClean="0"/>
              <a:pPr/>
              <a:t>11.12.2014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152A3-786A-4E0B-8EE7-1A5E9F4846D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1FC88-3612-49D3-8456-86D12BCDD8EF}" type="datetimeFigureOut">
              <a:rPr lang="ru-RU" smtClean="0"/>
              <a:pPr/>
              <a:t>11.12.2014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152A3-786A-4E0B-8EE7-1A5E9F4846D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152A3-786A-4E0B-8EE7-1A5E9F4846D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1FC88-3612-49D3-8456-86D12BCDD8EF}" type="datetimeFigureOut">
              <a:rPr lang="ru-RU" smtClean="0"/>
              <a:pPr/>
              <a:t>11.12.2014</a:t>
            </a:fld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1FC88-3612-49D3-8456-86D12BCDD8EF}" type="datetimeFigureOut">
              <a:rPr lang="ru-RU" smtClean="0"/>
              <a:pPr/>
              <a:t>11.12.2014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152A3-786A-4E0B-8EE7-1A5E9F4846D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1FC88-3612-49D3-8456-86D12BCDD8EF}" type="datetimeFigureOut">
              <a:rPr lang="ru-RU" smtClean="0"/>
              <a:pPr/>
              <a:t>11.12.2014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152A3-786A-4E0B-8EE7-1A5E9F4846D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901FC88-3612-49D3-8456-86D12BCDD8EF}" type="datetimeFigureOut">
              <a:rPr lang="ru-RU" smtClean="0"/>
              <a:pPr/>
              <a:t>11.12.2014</a:t>
            </a:fld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DB152A3-786A-4E0B-8EE7-1A5E9F4846D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1FC88-3612-49D3-8456-86D12BCDD8EF}" type="datetimeFigureOut">
              <a:rPr lang="ru-RU" smtClean="0"/>
              <a:pPr/>
              <a:t>11.12.2014</a:t>
            </a:fld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DB152A3-786A-4E0B-8EE7-1A5E9F4846D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1FC88-3612-49D3-8456-86D12BCDD8EF}" type="datetimeFigureOut">
              <a:rPr lang="ru-RU" smtClean="0"/>
              <a:pPr/>
              <a:t>11.12.2014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152A3-786A-4E0B-8EE7-1A5E9F4846D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1FC88-3612-49D3-8456-86D12BCDD8EF}" type="datetimeFigureOut">
              <a:rPr lang="ru-RU" smtClean="0"/>
              <a:pPr/>
              <a:t>11.12.2014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152A3-786A-4E0B-8EE7-1A5E9F4846D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0901FC88-3612-49D3-8456-86D12BCDD8EF}" type="datetimeFigureOut">
              <a:rPr lang="ru-RU" smtClean="0"/>
              <a:pPr/>
              <a:t>11.12.2014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8DB152A3-786A-4E0B-8EE7-1A5E9F4846D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criminal.donetsk.ua/istoriya-i-poxodzhennya-korinnoji-italijskoji-mafiji.html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ua-referat.com/%D0%9C%D0%B5%D1%80%D0%B5%D0%B6%D0%B0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ua-referat.com/%D0%9A%D1%80%D0%B8%D0%BC%D1%96%D0%BD%D0%B0%D0%BB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ua-referat.com/%D0%9F%D0%BE%D0%BD%D1%8F%D1%82%D1%82%D1%8F" TargetMode="External"/><Relationship Id="rId2" Type="http://schemas.openxmlformats.org/officeDocument/2006/relationships/hyperlink" Target="http://ua-referat.com/%D0%9E%D0%BF%D0%B5%D1%80%D0%B0%D1%86%D1%96%D1%8F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gif"/><Relationship Id="rId5" Type="http://schemas.openxmlformats.org/officeDocument/2006/relationships/hyperlink" Target="http://ua-referat.com/%D0%9F%D1%96%D0%B4%D0%BF%D1%96%D0%BB%D0%BB%D1%8F" TargetMode="External"/><Relationship Id="rId4" Type="http://schemas.openxmlformats.org/officeDocument/2006/relationships/hyperlink" Target="http://ua-referat.com/%D0%9A%D1%80%D0%B8%D0%BC%D1%96%D0%BD%D0%B0%D0%BB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criminal.donetsk.ua/istoriya-i-poxodzhennya-korinnoji-italijskoji-mafiji.html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Програма боротьби проти італійської мафії</a:t>
            </a:r>
            <a:endParaRPr lang="ru-RU" dirty="0"/>
          </a:p>
        </p:txBody>
      </p:sp>
      <p:pic>
        <p:nvPicPr>
          <p:cNvPr id="1026" name="Picture 2" descr="C:\Documents and Settings\Admin\Рабочий стол\vvv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3357562"/>
            <a:ext cx="6992938" cy="22145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sz="2400" b="1" dirty="0" smtClean="0"/>
              <a:t>Операція</a:t>
            </a:r>
            <a:r>
              <a:rPr lang="ru-RU" sz="2400" b="1" dirty="0" smtClean="0"/>
              <a:t> по боротьбі з корупцією «Чисті руки»</a:t>
            </a:r>
          </a:p>
          <a:p>
            <a:r>
              <a:rPr lang="ru-RU" u="sng" dirty="0" smtClean="0">
                <a:hlinkClick r:id="rId2" tooltip="Постійний лінк на &quot;Історія і походження корінної італійської мафії&quot;"/>
              </a:rPr>
              <a:t>Історія і походження корінної італійської мафії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План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Мафія, як організація, виникла на Сицилії у середні віки для самозахисту селян. Кожен, хто вступав у неї, повинен був служити мафії, коритися «батькові» і мовчати. За порушення цих правил загрожувала смерть. Така форма стала не замінимою для створених пізніше у різних країнах організованих злочинних груп. В Італії мафія, злившись з корумпованими елементами, стала винятково могутньою, небезпечною силою.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У лютому 1992 р. в Італії розгорнулася широкомасштабна компанія «Чисті руки», спрямована проти мафіозних структур. У ході цієї операції було виявлено численні факти корупції в найвищих ешелонах влади і серед керівництва головних політичних партій (Яскравим прикладом став скандал, пов’язаний з хабарництвом у Мілані у 1992 р.). У наступні два роки під слідством опинились лідери ХДП, ІСП, кілька міністрів, депутатів, сенаторів, підприємців, загалом понад 2 тис. осіб. Майже вся верхівка італійського суспільства, традиційні політичні партії були </a:t>
            </a:r>
            <a:r>
              <a:rPr lang="uk-UA" dirty="0" smtClean="0"/>
              <a:t>дискредитовані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Операцію по боротьбі з корупцією «Чисті руки» (</a:t>
            </a:r>
            <a:r>
              <a:rPr lang="en-US" dirty="0" smtClean="0"/>
              <a:t>Mani pulite), </a:t>
            </a:r>
            <a:r>
              <a:rPr lang="ru-RU" dirty="0" smtClean="0"/>
              <a:t>що проводиться в Італії в 1990-х роках, очолив міланський слідчий Антоніо Ді П'єтро. У результаті розслідування була розкрита </a:t>
            </a:r>
            <a:r>
              <a:rPr lang="ru-RU" dirty="0" smtClean="0">
                <a:hlinkClick r:id="rId3" tooltip="Мережа"/>
              </a:rPr>
              <a:t>мережа</a:t>
            </a:r>
            <a:r>
              <a:rPr lang="ru-RU" dirty="0" smtClean="0"/>
              <a:t> промислового лобі, безпосередньо пов'язаного з сицилійською мафією.Прогриміла серія показових процесів. Усього в ході кампанії було порушено кілька тисяч</a:t>
            </a:r>
            <a:r>
              <a:rPr lang="ru-RU" dirty="0" smtClean="0">
                <a:hlinkClick r:id="rId4" tooltip="Кримінал"/>
              </a:rPr>
              <a:t>кримінальних</a:t>
            </a:r>
            <a:r>
              <a:rPr lang="ru-RU" dirty="0" smtClean="0"/>
              <a:t> справ, опитано кілька тисяч людей, більшість з яких були представниками державної влади. Багато з них були засуджені і засуджені до тюремного ув'язнення, десятки покінчили з собою. Однак через 25 місяців після початку операції чи не половина справ була закрита.</a:t>
            </a:r>
            <a:endParaRPr lang="uk-UA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uk-UA" sz="2800" b="1" dirty="0" smtClean="0"/>
              <a:t>Операція</a:t>
            </a:r>
            <a:r>
              <a:rPr lang="ru-RU" sz="2800" b="1" dirty="0" smtClean="0"/>
              <a:t> по боротьбі з корупцією «Чисті руки»</a:t>
            </a:r>
            <a:endParaRPr lang="ru-RU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3000372"/>
            <a:ext cx="8229600" cy="3095628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І, тим не менш,</a:t>
            </a:r>
            <a:r>
              <a:rPr lang="ru-RU" dirty="0" smtClean="0">
                <a:hlinkClick r:id="rId2" tooltip="Операція"/>
              </a:rPr>
              <a:t> операція</a:t>
            </a:r>
            <a:r>
              <a:rPr lang="ru-RU" dirty="0" smtClean="0"/>
              <a:t> справила величезний вплив на політичне життя країни. У побут увійшло </a:t>
            </a:r>
            <a:r>
              <a:rPr lang="ru-RU" dirty="0" smtClean="0">
                <a:hlinkClick r:id="rId3" tooltip="Поняття"/>
              </a:rPr>
              <a:t>поняття</a:t>
            </a:r>
            <a:r>
              <a:rPr lang="ru-RU" dirty="0" smtClean="0"/>
              <a:t> Взяткоград. Були «притягнуті» лідери всіх партій правлячої коаліції. Якісний зсув відбувся і на іншому напрямку: боротьби з мафією. Після енергійних дій правоохоронних органів стали оголюватися нитки, що з'єднували </a:t>
            </a:r>
            <a:r>
              <a:rPr lang="ru-RU" dirty="0" smtClean="0">
                <a:hlinkClick r:id="rId4" tooltip="Кримінал"/>
              </a:rPr>
              <a:t>кримінальну</a:t>
            </a:r>
            <a:r>
              <a:rPr lang="ru-RU" dirty="0" smtClean="0"/>
              <a:t> </a:t>
            </a:r>
            <a:r>
              <a:rPr lang="ru-RU" dirty="0" smtClean="0">
                <a:hlinkClick r:id="rId5" tooltip="Підпілля"/>
              </a:rPr>
              <a:t>підпілля</a:t>
            </a:r>
            <a:r>
              <a:rPr lang="ru-RU" dirty="0" smtClean="0"/>
              <a:t> з «високою політикою».</a:t>
            </a:r>
            <a:endParaRPr lang="ru-RU" dirty="0"/>
          </a:p>
        </p:txBody>
      </p:sp>
      <p:pic>
        <p:nvPicPr>
          <p:cNvPr id="2050" name="Picture 2" descr="C:\Documents and Settings\Admin\Рабочий стол\aaa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07704" y="332656"/>
            <a:ext cx="5093758" cy="275710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Згідно однієї з версій, коріння мафії йде в глибини середньовіччя, коли в </a:t>
            </a:r>
            <a:r>
              <a:rPr lang="en-US" dirty="0" smtClean="0"/>
              <a:t>XIII </a:t>
            </a:r>
            <a:r>
              <a:rPr lang="ru-RU" dirty="0" smtClean="0"/>
              <a:t>столітті народ Сіцілії озброївся для боротьби проти французьких загарбників. Під час антифранцузького повстання 1282 року народився клич "Смерть Франції, зітхни Італія" ("</a:t>
            </a:r>
            <a:r>
              <a:rPr lang="en-US" dirty="0" smtClean="0"/>
              <a:t>Morete Alla Francia, Italia Anela"). </a:t>
            </a:r>
            <a:r>
              <a:rPr lang="ru-RU" dirty="0" smtClean="0"/>
              <a:t>Початкові букви цього заклику і складають слово мафія. Довгий час мафія як об'єднання людей, в основному зв'язаних кровними узами, була чисто сільським явищем і завдання її дуже відрізнялися від нинішніх. Поступово мафіозі перебралися в міста - спочатку італійські, а потім і американські.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490650"/>
          </a:xfrm>
        </p:spPr>
        <p:txBody>
          <a:bodyPr>
            <a:normAutofit/>
          </a:bodyPr>
          <a:lstStyle/>
          <a:p>
            <a:r>
              <a:rPr lang="ru-RU" sz="2800" u="sng" dirty="0" smtClean="0">
                <a:hlinkClick r:id="rId2" tooltip="Постійний лінк на &quot;Історія і походження корінної італійської мафії&quot;"/>
              </a:rPr>
              <a:t>Історія і походження корінної італійської мафії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Згідно іншої лінгвістичної версії, слово &lt; мафія&gt; вперше з'явилося в епоху французького завоювання острова в 1282 р. Гаслом для сіцілійських патріотів, що мстили загарбникам, сталі слова: ("Смерть французам у всій Італії!"). Заголовні букви девізу якраз і дають слово </a:t>
            </a:r>
            <a:r>
              <a:rPr lang="en-US" dirty="0" smtClean="0"/>
              <a:t>mafia. </a:t>
            </a:r>
            <a:r>
              <a:rPr lang="ru-RU" dirty="0" smtClean="0"/>
              <a:t>Приблизно в цей час на острові Сіцілія були організовані загони бійців, які збирали з селян подати в обмін на захист від набігів зовнішніх ворогів, які у Сіцілії було досить - і французькі морські розбійники, і банди найманців з Північної Італії, і неспокійні заморські сусіди, алжірські і турецькі пірати. Саме ці загони самооборони придумали бойовий клич, що перетворився на самоназву.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35</TotalTime>
  <Words>357</Words>
  <Application>Microsoft Office PowerPoint</Application>
  <PresentationFormat>Экран (4:3)</PresentationFormat>
  <Paragraphs>13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Бумажная</vt:lpstr>
      <vt:lpstr>Програма боротьби проти італійської мафії</vt:lpstr>
      <vt:lpstr>План</vt:lpstr>
      <vt:lpstr>Слайд 3</vt:lpstr>
      <vt:lpstr>Слайд 4</vt:lpstr>
      <vt:lpstr>Операція по боротьбі з корупцією «Чисті руки»</vt:lpstr>
      <vt:lpstr>Слайд 6</vt:lpstr>
      <vt:lpstr>Історія і походження корінної італійської мафії </vt:lpstr>
      <vt:lpstr>Слайд 8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Програма боротьби проти італійської мафії</dc:title>
  <dc:creator>Admin</dc:creator>
  <cp:lastModifiedBy>Влад Аноним</cp:lastModifiedBy>
  <cp:revision>6</cp:revision>
  <dcterms:created xsi:type="dcterms:W3CDTF">2014-11-12T08:30:51Z</dcterms:created>
  <dcterms:modified xsi:type="dcterms:W3CDTF">2014-12-11T20:20:31Z</dcterms:modified>
</cp:coreProperties>
</file>